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27"/>
  </p:notesMasterIdLst>
  <p:sldIdLst>
    <p:sldId id="256" r:id="rId2"/>
    <p:sldId id="259" r:id="rId3"/>
    <p:sldId id="260" r:id="rId4"/>
    <p:sldId id="262" r:id="rId5"/>
    <p:sldId id="275" r:id="rId6"/>
    <p:sldId id="365" r:id="rId7"/>
    <p:sldId id="346" r:id="rId8"/>
    <p:sldId id="405" r:id="rId9"/>
    <p:sldId id="406" r:id="rId10"/>
    <p:sldId id="407" r:id="rId11"/>
    <p:sldId id="348" r:id="rId12"/>
    <p:sldId id="349" r:id="rId13"/>
    <p:sldId id="413" r:id="rId14"/>
    <p:sldId id="416" r:id="rId15"/>
    <p:sldId id="414" r:id="rId16"/>
    <p:sldId id="417" r:id="rId17"/>
    <p:sldId id="415" r:id="rId18"/>
    <p:sldId id="418" r:id="rId19"/>
    <p:sldId id="419" r:id="rId20"/>
    <p:sldId id="420" r:id="rId21"/>
    <p:sldId id="421" r:id="rId22"/>
    <p:sldId id="422" r:id="rId23"/>
    <p:sldId id="423" r:id="rId24"/>
    <p:sldId id="424" r:id="rId25"/>
    <p:sldId id="352" r:id="rId26"/>
  </p:sldIdLst>
  <p:sldSz cx="9144000" cy="5143500" type="screen16x9"/>
  <p:notesSz cx="6858000" cy="9144000"/>
  <p:embeddedFontLst>
    <p:embeddedFont>
      <p:font typeface="IBM Plex Sans" panose="020B0503050203000203" pitchFamily="34" charset="0"/>
      <p:regular r:id="rId28"/>
      <p:bold r:id="rId29"/>
      <p:italic r:id="rId30"/>
      <p:boldItalic r:id="rId31"/>
    </p:embeddedFont>
    <p:embeddedFont>
      <p:font typeface="IBM Plex Sans Medium" panose="020F050202020403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5838C3-B583-4C4F-9771-F961C7634126}">
  <a:tblStyle styleId="{565838C3-B583-4C4F-9771-F961C763412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50"/>
  </p:normalViewPr>
  <p:slideViewPr>
    <p:cSldViewPr snapToGrid="0">
      <p:cViewPr varScale="1">
        <p:scale>
          <a:sx n="154" d="100"/>
          <a:sy n="154" d="100"/>
        </p:scale>
        <p:origin x="200"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37fc7cc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37fc7cce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44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7639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1710476b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1710476b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5347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7438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54800" y="1094250"/>
            <a:ext cx="3090300" cy="2277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954800" y="3372150"/>
            <a:ext cx="3090300" cy="6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CUSTOM_9_1_1_1">
    <p:bg>
      <p:bgPr>
        <a:blipFill>
          <a:blip r:embed="rId2">
            <a:alphaModFix/>
          </a:blip>
          <a:stretch>
            <a:fillRect/>
          </a:stretch>
        </a:blipFill>
        <a:effectLst/>
      </p:bgPr>
    </p:bg>
    <p:spTree>
      <p:nvGrpSpPr>
        <p:cNvPr id="1" name="Shape 573"/>
        <p:cNvGrpSpPr/>
        <p:nvPr/>
      </p:nvGrpSpPr>
      <p:grpSpPr>
        <a:xfrm>
          <a:off x="0" y="0"/>
          <a:ext cx="0" cy="0"/>
          <a:chOff x="0" y="0"/>
          <a:chExt cx="0" cy="0"/>
        </a:xfrm>
      </p:grpSpPr>
      <p:pic>
        <p:nvPicPr>
          <p:cNvPr id="574" name="Google Shape;574;p55"/>
          <p:cNvPicPr preferRelativeResize="0"/>
          <p:nvPr/>
        </p:nvPicPr>
        <p:blipFill rotWithShape="1">
          <a:blip r:embed="rId3">
            <a:alphaModFix/>
          </a:blip>
          <a:srcRect b="47712"/>
          <a:stretch/>
        </p:blipFill>
        <p:spPr>
          <a:xfrm>
            <a:off x="3489225" y="4122300"/>
            <a:ext cx="3222850" cy="1021225"/>
          </a:xfrm>
          <a:prstGeom prst="rect">
            <a:avLst/>
          </a:prstGeom>
          <a:noFill/>
          <a:ln>
            <a:noFill/>
          </a:ln>
        </p:spPr>
      </p:pic>
      <p:pic>
        <p:nvPicPr>
          <p:cNvPr id="575" name="Google Shape;575;p55"/>
          <p:cNvPicPr preferRelativeResize="0"/>
          <p:nvPr/>
        </p:nvPicPr>
        <p:blipFill rotWithShape="1">
          <a:blip r:embed="rId3">
            <a:alphaModFix/>
          </a:blip>
          <a:srcRect t="47712"/>
          <a:stretch/>
        </p:blipFill>
        <p:spPr>
          <a:xfrm>
            <a:off x="5977075" y="0"/>
            <a:ext cx="3222850" cy="10212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p:nvPr/>
        </p:nvSpPr>
        <p:spPr>
          <a:xfrm rot="10800000" flipH="1">
            <a:off x="-406075" y="-598225"/>
            <a:ext cx="2711400" cy="2711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3297400" y="1352425"/>
            <a:ext cx="4319100" cy="1723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527500" y="2146350"/>
            <a:ext cx="1639500" cy="841800"/>
          </a:xfrm>
          <a:prstGeom prst="rect">
            <a:avLst/>
          </a:prstGeom>
          <a:effectLst>
            <a:outerShdw blurRad="142875"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3297400" y="3015800"/>
            <a:ext cx="30687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 name="Google Shape;17;p3"/>
          <p:cNvSpPr/>
          <p:nvPr/>
        </p:nvSpPr>
        <p:spPr>
          <a:xfrm>
            <a:off x="5328350" y="3015800"/>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1765267" y="783850"/>
            <a:ext cx="1160092" cy="63948"/>
            <a:chOff x="3779200" y="1371600"/>
            <a:chExt cx="1992600" cy="109500"/>
          </a:xfrm>
        </p:grpSpPr>
        <p:sp>
          <p:nvSpPr>
            <p:cNvPr id="19" name="Google Shape;19;p3"/>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3"/>
          <p:cNvGrpSpPr/>
          <p:nvPr/>
        </p:nvGrpSpPr>
        <p:grpSpPr>
          <a:xfrm>
            <a:off x="4819925" y="4070513"/>
            <a:ext cx="4324075" cy="899525"/>
            <a:chOff x="-55375" y="2531100"/>
            <a:chExt cx="4324075" cy="899525"/>
          </a:xfrm>
        </p:grpSpPr>
        <p:sp>
          <p:nvSpPr>
            <p:cNvPr id="26" name="Google Shape;26;p3"/>
            <p:cNvSpPr/>
            <p:nvPr/>
          </p:nvSpPr>
          <p:spPr>
            <a:xfrm>
              <a:off x="88975" y="2531100"/>
              <a:ext cx="4179725" cy="723025"/>
            </a:xfrm>
            <a:custGeom>
              <a:avLst/>
              <a:gdLst/>
              <a:ahLst/>
              <a:cxnLst/>
              <a:rect l="l" t="t" r="r" b="b"/>
              <a:pathLst>
                <a:path w="167189" h="28921" fill="none" extrusionOk="0">
                  <a:moveTo>
                    <a:pt x="1" y="28921"/>
                  </a:moveTo>
                  <a:lnTo>
                    <a:pt x="23813" y="5120"/>
                  </a:lnTo>
                  <a:lnTo>
                    <a:pt x="85476" y="5120"/>
                  </a:lnTo>
                  <a:lnTo>
                    <a:pt x="90572" y="0"/>
                  </a:lnTo>
                  <a:lnTo>
                    <a:pt x="167189"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55375" y="3245775"/>
              <a:ext cx="184575" cy="184850"/>
            </a:xfrm>
            <a:custGeom>
              <a:avLst/>
              <a:gdLst/>
              <a:ahLst/>
              <a:cxnLst/>
              <a:rect l="l" t="t" r="r" b="b"/>
              <a:pathLst>
                <a:path w="7383" h="7394" fill="none" extrusionOk="0">
                  <a:moveTo>
                    <a:pt x="0" y="3691"/>
                  </a:moveTo>
                  <a:cubicBezTo>
                    <a:pt x="0" y="1655"/>
                    <a:pt x="1644" y="0"/>
                    <a:pt x="3691" y="0"/>
                  </a:cubicBezTo>
                  <a:cubicBezTo>
                    <a:pt x="5727" y="0"/>
                    <a:pt x="7382" y="1655"/>
                    <a:pt x="7382" y="3691"/>
                  </a:cubicBezTo>
                  <a:cubicBezTo>
                    <a:pt x="7382" y="5727"/>
                    <a:pt x="5727" y="7382"/>
                    <a:pt x="3691" y="7382"/>
                  </a:cubicBezTo>
                  <a:cubicBezTo>
                    <a:pt x="1644" y="7394"/>
                    <a:pt x="0" y="5751"/>
                    <a:pt x="0"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3"/>
          <p:cNvGrpSpPr/>
          <p:nvPr/>
        </p:nvGrpSpPr>
        <p:grpSpPr>
          <a:xfrm flipH="1">
            <a:off x="60" y="250384"/>
            <a:ext cx="4954238" cy="886972"/>
            <a:chOff x="1358103" y="3291921"/>
            <a:chExt cx="3368397" cy="603054"/>
          </a:xfrm>
        </p:grpSpPr>
        <p:sp>
          <p:nvSpPr>
            <p:cNvPr id="29" name="Google Shape;29;p3"/>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3"/>
          <p:cNvGrpSpPr/>
          <p:nvPr/>
        </p:nvGrpSpPr>
        <p:grpSpPr>
          <a:xfrm>
            <a:off x="8339918" y="228501"/>
            <a:ext cx="534767" cy="286894"/>
            <a:chOff x="773350" y="518000"/>
            <a:chExt cx="2757950" cy="1479600"/>
          </a:xfrm>
        </p:grpSpPr>
        <p:sp>
          <p:nvSpPr>
            <p:cNvPr id="32" name="Google Shape;32;p3"/>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9"/>
          <p:cNvSpPr txBox="1">
            <a:spLocks noGrp="1"/>
          </p:cNvSpPr>
          <p:nvPr>
            <p:ph type="title"/>
          </p:nvPr>
        </p:nvSpPr>
        <p:spPr>
          <a:xfrm>
            <a:off x="1204500" y="1289350"/>
            <a:ext cx="4591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2" name="Google Shape;102;p9"/>
          <p:cNvSpPr txBox="1">
            <a:spLocks noGrp="1"/>
          </p:cNvSpPr>
          <p:nvPr>
            <p:ph type="subTitle" idx="1"/>
          </p:nvPr>
        </p:nvSpPr>
        <p:spPr>
          <a:xfrm>
            <a:off x="1204500" y="2131150"/>
            <a:ext cx="4591200" cy="156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9"/>
          <p:cNvSpPr/>
          <p:nvPr/>
        </p:nvSpPr>
        <p:spPr>
          <a:xfrm>
            <a:off x="5795700" y="24325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 name="Google Shape;104;p9"/>
          <p:cNvPicPr preferRelativeResize="0"/>
          <p:nvPr/>
        </p:nvPicPr>
        <p:blipFill>
          <a:blip r:embed="rId3">
            <a:alphaModFix/>
          </a:blip>
          <a:stretch>
            <a:fillRect/>
          </a:stretch>
        </p:blipFill>
        <p:spPr>
          <a:xfrm rot="5400000">
            <a:off x="6266878" y="857225"/>
            <a:ext cx="3268650" cy="19808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1">
  <p:cSld name="BLANK_1_1_1_1_1_1_1">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14"/>
          <p:cNvSpPr/>
          <p:nvPr/>
        </p:nvSpPr>
        <p:spPr>
          <a:xfrm>
            <a:off x="5824775" y="-119957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14"/>
          <p:cNvGrpSpPr/>
          <p:nvPr/>
        </p:nvGrpSpPr>
        <p:grpSpPr>
          <a:xfrm flipH="1">
            <a:off x="191" y="180418"/>
            <a:ext cx="2598996" cy="484774"/>
            <a:chOff x="1298650" y="3255600"/>
            <a:chExt cx="3427850" cy="639375"/>
          </a:xfrm>
        </p:grpSpPr>
        <p:sp>
          <p:nvSpPr>
            <p:cNvPr id="131" name="Google Shape;131;p14"/>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14"/>
          <p:cNvSpPr txBox="1">
            <a:spLocks noGrp="1"/>
          </p:cNvSpPr>
          <p:nvPr>
            <p:ph type="title"/>
          </p:nvPr>
        </p:nvSpPr>
        <p:spPr>
          <a:xfrm>
            <a:off x="2092611" y="1852475"/>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4" name="Google Shape;134;p14"/>
          <p:cNvSpPr txBox="1">
            <a:spLocks noGrp="1"/>
          </p:cNvSpPr>
          <p:nvPr>
            <p:ph type="subTitle" idx="1"/>
          </p:nvPr>
        </p:nvSpPr>
        <p:spPr>
          <a:xfrm>
            <a:off x="2092610" y="2340722"/>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4"/>
          <p:cNvSpPr txBox="1">
            <a:spLocks noGrp="1"/>
          </p:cNvSpPr>
          <p:nvPr>
            <p:ph type="title" idx="2"/>
          </p:nvPr>
        </p:nvSpPr>
        <p:spPr>
          <a:xfrm>
            <a:off x="3444597"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6" name="Google Shape;136;p14"/>
          <p:cNvSpPr txBox="1">
            <a:spLocks noGrp="1"/>
          </p:cNvSpPr>
          <p:nvPr>
            <p:ph type="subTitle" idx="3"/>
          </p:nvPr>
        </p:nvSpPr>
        <p:spPr>
          <a:xfrm>
            <a:off x="3444594"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14"/>
          <p:cNvSpPr txBox="1">
            <a:spLocks noGrp="1"/>
          </p:cNvSpPr>
          <p:nvPr>
            <p:ph type="title" idx="4"/>
          </p:nvPr>
        </p:nvSpPr>
        <p:spPr>
          <a:xfrm>
            <a:off x="4796582" y="1852475"/>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8" name="Google Shape;138;p14"/>
          <p:cNvSpPr txBox="1">
            <a:spLocks noGrp="1"/>
          </p:cNvSpPr>
          <p:nvPr>
            <p:ph type="subTitle" idx="5"/>
          </p:nvPr>
        </p:nvSpPr>
        <p:spPr>
          <a:xfrm>
            <a:off x="4796579" y="2340722"/>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14"/>
          <p:cNvSpPr txBox="1">
            <a:spLocks noGrp="1"/>
          </p:cNvSpPr>
          <p:nvPr>
            <p:ph type="title" idx="6"/>
          </p:nvPr>
        </p:nvSpPr>
        <p:spPr>
          <a:xfrm>
            <a:off x="6148568"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0" name="Google Shape;140;p14"/>
          <p:cNvSpPr txBox="1">
            <a:spLocks noGrp="1"/>
          </p:cNvSpPr>
          <p:nvPr>
            <p:ph type="subTitle" idx="7"/>
          </p:nvPr>
        </p:nvSpPr>
        <p:spPr>
          <a:xfrm>
            <a:off x="6148564"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14"/>
          <p:cNvSpPr txBox="1">
            <a:spLocks noGrp="1"/>
          </p:cNvSpPr>
          <p:nvPr>
            <p:ph type="title" idx="8"/>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14"/>
          <p:cNvSpPr txBox="1">
            <a:spLocks noGrp="1"/>
          </p:cNvSpPr>
          <p:nvPr>
            <p:ph type="title" idx="9"/>
          </p:nvPr>
        </p:nvSpPr>
        <p:spPr>
          <a:xfrm>
            <a:off x="740625"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 name="Google Shape;143;p14"/>
          <p:cNvSpPr txBox="1">
            <a:spLocks noGrp="1"/>
          </p:cNvSpPr>
          <p:nvPr>
            <p:ph type="subTitle" idx="13"/>
          </p:nvPr>
        </p:nvSpPr>
        <p:spPr>
          <a:xfrm>
            <a:off x="740625"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4"/>
          <p:cNvSpPr txBox="1">
            <a:spLocks noGrp="1"/>
          </p:cNvSpPr>
          <p:nvPr>
            <p:ph type="title" idx="14" hasCustomPrompt="1"/>
          </p:nvPr>
        </p:nvSpPr>
        <p:spPr>
          <a:xfrm>
            <a:off x="1421175"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5" name="Google Shape;145;p14"/>
          <p:cNvSpPr txBox="1">
            <a:spLocks noGrp="1"/>
          </p:cNvSpPr>
          <p:nvPr>
            <p:ph type="title" idx="15" hasCustomPrompt="1"/>
          </p:nvPr>
        </p:nvSpPr>
        <p:spPr>
          <a:xfrm>
            <a:off x="4142300"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6" name="Google Shape;146;p14"/>
          <p:cNvSpPr txBox="1">
            <a:spLocks noGrp="1"/>
          </p:cNvSpPr>
          <p:nvPr>
            <p:ph type="title" idx="16" hasCustomPrompt="1"/>
          </p:nvPr>
        </p:nvSpPr>
        <p:spPr>
          <a:xfrm>
            <a:off x="6863425"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7" name="Google Shape;147;p14"/>
          <p:cNvSpPr txBox="1">
            <a:spLocks noGrp="1"/>
          </p:cNvSpPr>
          <p:nvPr>
            <p:ph type="title" idx="17" hasCustomPrompt="1"/>
          </p:nvPr>
        </p:nvSpPr>
        <p:spPr>
          <a:xfrm>
            <a:off x="5502863" y="1344375"/>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8" name="Google Shape;148;p14"/>
          <p:cNvSpPr txBox="1">
            <a:spLocks noGrp="1"/>
          </p:cNvSpPr>
          <p:nvPr>
            <p:ph type="title" idx="18" hasCustomPrompt="1"/>
          </p:nvPr>
        </p:nvSpPr>
        <p:spPr>
          <a:xfrm>
            <a:off x="2781738" y="1344375"/>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blipFill>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17"/>
          <p:cNvSpPr/>
          <p:nvPr/>
        </p:nvSpPr>
        <p:spPr>
          <a:xfrm rot="10800000" flipH="1">
            <a:off x="-305525" y="3076225"/>
            <a:ext cx="2711400" cy="2711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txBox="1">
            <a:spLocks noGrp="1"/>
          </p:cNvSpPr>
          <p:nvPr>
            <p:ph type="title"/>
          </p:nvPr>
        </p:nvSpPr>
        <p:spPr>
          <a:xfrm>
            <a:off x="2246850" y="2489675"/>
            <a:ext cx="46503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8" name="Google Shape;168;p17"/>
          <p:cNvSpPr txBox="1">
            <a:spLocks noGrp="1"/>
          </p:cNvSpPr>
          <p:nvPr>
            <p:ph type="title" idx="2" hasCustomPrompt="1"/>
          </p:nvPr>
        </p:nvSpPr>
        <p:spPr>
          <a:xfrm>
            <a:off x="3752250" y="1392613"/>
            <a:ext cx="1639500" cy="841800"/>
          </a:xfrm>
          <a:prstGeom prst="rect">
            <a:avLst/>
          </a:prstGeom>
          <a:effectLst>
            <a:outerShdw blurRad="142875"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9" name="Google Shape;169;p17"/>
          <p:cNvSpPr txBox="1">
            <a:spLocks noGrp="1"/>
          </p:cNvSpPr>
          <p:nvPr>
            <p:ph type="subTitle" idx="1"/>
          </p:nvPr>
        </p:nvSpPr>
        <p:spPr>
          <a:xfrm>
            <a:off x="2246850" y="3426000"/>
            <a:ext cx="4650300" cy="52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 name="Google Shape;170;p17"/>
          <p:cNvSpPr/>
          <p:nvPr/>
        </p:nvSpPr>
        <p:spPr>
          <a:xfrm>
            <a:off x="1714725" y="-33944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5">
    <p:bg>
      <p:bgPr>
        <a:blipFill>
          <a:blip r:embed="rId2">
            <a:alphaModFix/>
          </a:blip>
          <a:stretch>
            <a:fillRect/>
          </a:stretch>
        </a:blipFill>
        <a:effectLst/>
      </p:bgPr>
    </p:bg>
    <p:spTree>
      <p:nvGrpSpPr>
        <p:cNvPr id="1" name="Shape 380"/>
        <p:cNvGrpSpPr/>
        <p:nvPr/>
      </p:nvGrpSpPr>
      <p:grpSpPr>
        <a:xfrm>
          <a:off x="0" y="0"/>
          <a:ext cx="0" cy="0"/>
          <a:chOff x="0" y="0"/>
          <a:chExt cx="0" cy="0"/>
        </a:xfrm>
      </p:grpSpPr>
      <p:sp>
        <p:nvSpPr>
          <p:cNvPr id="381" name="Google Shape;381;p40"/>
          <p:cNvSpPr/>
          <p:nvPr/>
        </p:nvSpPr>
        <p:spPr>
          <a:xfrm>
            <a:off x="5152050" y="10177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0"/>
          <p:cNvSpPr/>
          <p:nvPr/>
        </p:nvSpPr>
        <p:spPr>
          <a:xfrm>
            <a:off x="-695325" y="-12740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0"/>
          <p:cNvSpPr/>
          <p:nvPr/>
        </p:nvSpPr>
        <p:spPr>
          <a:xfrm>
            <a:off x="535025" y="277250"/>
            <a:ext cx="8073900" cy="45891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0"/>
          <p:cNvSpPr txBox="1">
            <a:spLocks noGrp="1"/>
          </p:cNvSpPr>
          <p:nvPr>
            <p:ph type="title"/>
          </p:nvPr>
        </p:nvSpPr>
        <p:spPr>
          <a:xfrm>
            <a:off x="720000" y="43891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5" name="Google Shape;385;p40"/>
          <p:cNvSpPr txBox="1">
            <a:spLocks noGrp="1"/>
          </p:cNvSpPr>
          <p:nvPr>
            <p:ph type="title" idx="2"/>
          </p:nvPr>
        </p:nvSpPr>
        <p:spPr>
          <a:xfrm>
            <a:off x="927243" y="1766400"/>
            <a:ext cx="21888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6" name="Google Shape;386;p40"/>
          <p:cNvSpPr txBox="1">
            <a:spLocks noGrp="1"/>
          </p:cNvSpPr>
          <p:nvPr>
            <p:ph type="subTitle" idx="1"/>
          </p:nvPr>
        </p:nvSpPr>
        <p:spPr>
          <a:xfrm>
            <a:off x="927143" y="2204775"/>
            <a:ext cx="21888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7" name="Google Shape;387;p40"/>
          <p:cNvSpPr txBox="1">
            <a:spLocks noGrp="1"/>
          </p:cNvSpPr>
          <p:nvPr>
            <p:ph type="title" idx="3"/>
          </p:nvPr>
        </p:nvSpPr>
        <p:spPr>
          <a:xfrm>
            <a:off x="6028057" y="1766400"/>
            <a:ext cx="218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8" name="Google Shape;388;p40"/>
          <p:cNvSpPr txBox="1">
            <a:spLocks noGrp="1"/>
          </p:cNvSpPr>
          <p:nvPr>
            <p:ph type="subTitle" idx="4"/>
          </p:nvPr>
        </p:nvSpPr>
        <p:spPr>
          <a:xfrm>
            <a:off x="6028043" y="2204775"/>
            <a:ext cx="21888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9" name="Google Shape;389;p40"/>
          <p:cNvSpPr txBox="1">
            <a:spLocks noGrp="1"/>
          </p:cNvSpPr>
          <p:nvPr>
            <p:ph type="title" idx="5"/>
          </p:nvPr>
        </p:nvSpPr>
        <p:spPr>
          <a:xfrm>
            <a:off x="927243" y="3199800"/>
            <a:ext cx="21888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0" name="Google Shape;390;p40"/>
          <p:cNvSpPr txBox="1">
            <a:spLocks noGrp="1"/>
          </p:cNvSpPr>
          <p:nvPr>
            <p:ph type="subTitle" idx="6"/>
          </p:nvPr>
        </p:nvSpPr>
        <p:spPr>
          <a:xfrm>
            <a:off x="927143" y="3638175"/>
            <a:ext cx="21888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1" name="Google Shape;391;p40"/>
          <p:cNvSpPr txBox="1">
            <a:spLocks noGrp="1"/>
          </p:cNvSpPr>
          <p:nvPr>
            <p:ph type="title" idx="7"/>
          </p:nvPr>
        </p:nvSpPr>
        <p:spPr>
          <a:xfrm>
            <a:off x="6028057" y="3199800"/>
            <a:ext cx="218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2" name="Google Shape;392;p40"/>
          <p:cNvSpPr txBox="1">
            <a:spLocks noGrp="1"/>
          </p:cNvSpPr>
          <p:nvPr>
            <p:ph type="subTitle" idx="8"/>
          </p:nvPr>
        </p:nvSpPr>
        <p:spPr>
          <a:xfrm>
            <a:off x="6028043" y="3638175"/>
            <a:ext cx="21888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3" name="Google Shape;393;p40"/>
          <p:cNvSpPr/>
          <p:nvPr/>
        </p:nvSpPr>
        <p:spPr>
          <a:xfrm>
            <a:off x="8608950" y="22477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0"/>
          <p:cNvSpPr/>
          <p:nvPr/>
        </p:nvSpPr>
        <p:spPr>
          <a:xfrm>
            <a:off x="239550" y="466342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555"/>
        <p:cNvGrpSpPr/>
        <p:nvPr/>
      </p:nvGrpSpPr>
      <p:grpSpPr>
        <a:xfrm>
          <a:off x="0" y="0"/>
          <a:ext cx="0" cy="0"/>
          <a:chOff x="0" y="0"/>
          <a:chExt cx="0" cy="0"/>
        </a:xfrm>
      </p:grpSpPr>
      <p:sp>
        <p:nvSpPr>
          <p:cNvPr id="556" name="Google Shape;556;p53"/>
          <p:cNvSpPr/>
          <p:nvPr/>
        </p:nvSpPr>
        <p:spPr>
          <a:xfrm>
            <a:off x="5152050" y="10177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a:off x="-695325" y="-12740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535025" y="277250"/>
            <a:ext cx="8073900" cy="45891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p:nvPr/>
        </p:nvSpPr>
        <p:spPr>
          <a:xfrm>
            <a:off x="8608950" y="22477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3"/>
          <p:cNvSpPr/>
          <p:nvPr/>
        </p:nvSpPr>
        <p:spPr>
          <a:xfrm>
            <a:off x="239550" y="466342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9_1_1">
    <p:bg>
      <p:bgPr>
        <a:blipFill>
          <a:blip r:embed="rId2">
            <a:alphaModFix/>
          </a:blip>
          <a:stretch>
            <a:fillRect/>
          </a:stretch>
        </a:blipFill>
        <a:effectLst/>
      </p:bgPr>
    </p:bg>
    <p:spTree>
      <p:nvGrpSpPr>
        <p:cNvPr id="1" name="Shape 561"/>
        <p:cNvGrpSpPr/>
        <p:nvPr/>
      </p:nvGrpSpPr>
      <p:grpSpPr>
        <a:xfrm>
          <a:off x="0" y="0"/>
          <a:ext cx="0" cy="0"/>
          <a:chOff x="0" y="0"/>
          <a:chExt cx="0" cy="0"/>
        </a:xfrm>
      </p:grpSpPr>
      <p:sp>
        <p:nvSpPr>
          <p:cNvPr id="562" name="Google Shape;562;p54"/>
          <p:cNvSpPr/>
          <p:nvPr/>
        </p:nvSpPr>
        <p:spPr>
          <a:xfrm rot="10800000" flipH="1">
            <a:off x="5304450" y="-10454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4"/>
          <p:cNvSpPr/>
          <p:nvPr/>
        </p:nvSpPr>
        <p:spPr>
          <a:xfrm rot="10800000" flipH="1">
            <a:off x="-542925" y="3931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54"/>
          <p:cNvGrpSpPr/>
          <p:nvPr/>
        </p:nvGrpSpPr>
        <p:grpSpPr>
          <a:xfrm>
            <a:off x="368731" y="360425"/>
            <a:ext cx="780400" cy="357900"/>
            <a:chOff x="4598506" y="471425"/>
            <a:chExt cx="780400" cy="357900"/>
          </a:xfrm>
        </p:grpSpPr>
        <p:sp>
          <p:nvSpPr>
            <p:cNvPr id="565" name="Google Shape;565;p54"/>
            <p:cNvSpPr/>
            <p:nvPr/>
          </p:nvSpPr>
          <p:spPr>
            <a:xfrm rot="5400000">
              <a:off x="50381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4"/>
            <p:cNvSpPr/>
            <p:nvPr/>
          </p:nvSpPr>
          <p:spPr>
            <a:xfrm rot="5400000">
              <a:off x="45814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54"/>
          <p:cNvGrpSpPr/>
          <p:nvPr/>
        </p:nvGrpSpPr>
        <p:grpSpPr>
          <a:xfrm rot="10800000" flipH="1">
            <a:off x="-12" y="4570483"/>
            <a:ext cx="2780508" cy="357877"/>
            <a:chOff x="198225" y="4390550"/>
            <a:chExt cx="3765075" cy="484600"/>
          </a:xfrm>
        </p:grpSpPr>
        <p:sp>
          <p:nvSpPr>
            <p:cNvPr id="568" name="Google Shape;568;p5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54"/>
          <p:cNvGrpSpPr/>
          <p:nvPr/>
        </p:nvGrpSpPr>
        <p:grpSpPr>
          <a:xfrm>
            <a:off x="7083488" y="215150"/>
            <a:ext cx="2060513" cy="357885"/>
            <a:chOff x="6363488" y="215150"/>
            <a:chExt cx="2060513" cy="357885"/>
          </a:xfrm>
        </p:grpSpPr>
        <p:sp>
          <p:nvSpPr>
            <p:cNvPr id="571" name="Google Shape;571;p54"/>
            <p:cNvSpPr/>
            <p:nvPr/>
          </p:nvSpPr>
          <p:spPr>
            <a:xfrm flipH="1">
              <a:off x="6499827" y="215150"/>
              <a:ext cx="1924174" cy="289732"/>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4"/>
            <p:cNvSpPr/>
            <p:nvPr/>
          </p:nvSpPr>
          <p:spPr>
            <a:xfrm flipH="1">
              <a:off x="6363488" y="436726"/>
              <a:ext cx="136309" cy="136309"/>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1pPr>
            <a:lvl2pPr lvl="1"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2pPr>
            <a:lvl3pPr lvl="2"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3pPr>
            <a:lvl4pPr lvl="3"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4pPr>
            <a:lvl5pPr lvl="4"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5pPr>
            <a:lvl6pPr lvl="5"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6pPr>
            <a:lvl7pPr lvl="6"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7pPr>
            <a:lvl8pPr lvl="7"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8pPr>
            <a:lvl9pPr lvl="8"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1pPr>
            <a:lvl2pPr marL="914400" lvl="1"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2pPr>
            <a:lvl3pPr marL="1371600" lvl="2"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3pPr>
            <a:lvl4pPr marL="1828800" lvl="3"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4pPr>
            <a:lvl5pPr marL="2286000" lvl="4"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5pPr>
            <a:lvl6pPr marL="2743200" lvl="5"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6pPr>
            <a:lvl7pPr marL="3200400" lvl="6"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7pPr>
            <a:lvl8pPr marL="3657600" lvl="7"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8pPr>
            <a:lvl9pPr marL="4114800" lvl="8"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60" r:id="rId5"/>
    <p:sldLayoutId id="2147483663" r:id="rId6"/>
    <p:sldLayoutId id="2147483686" r:id="rId7"/>
    <p:sldLayoutId id="2147483699" r:id="rId8"/>
    <p:sldLayoutId id="2147483700" r:id="rId9"/>
    <p:sldLayoutId id="214748370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exponentis.es/como-dividir-un-conjunto-de-entrenamiento-en-dos-partes-train-test-split"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commons.wikimedia.org/wiki/File:Instagram.svg" TargetMode="Externa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hyperlink" Target="https://www.flickr.com/photos/dippy_duck/6738693611" TargetMode="External"/><Relationship Id="rId7" Type="http://schemas.openxmlformats.org/officeDocument/2006/relationships/hyperlink" Target="https://en.wikipedia.org/wiki/Strawberry_ice_cream" TargetMode="External"/><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image" Target="../media/image11.jpg"/><Relationship Id="rId5" Type="http://schemas.openxmlformats.org/officeDocument/2006/relationships/hyperlink" Target="https://www.pngimg.com/download/4153"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59"/>
          <p:cNvSpPr/>
          <p:nvPr/>
        </p:nvSpPr>
        <p:spPr>
          <a:xfrm rot="10800000" flipH="1">
            <a:off x="4157408"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9"/>
          <p:cNvSpPr/>
          <p:nvPr/>
        </p:nvSpPr>
        <p:spPr>
          <a:xfrm>
            <a:off x="279409" y="229197"/>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9"/>
          <p:cNvSpPr txBox="1">
            <a:spLocks noGrp="1"/>
          </p:cNvSpPr>
          <p:nvPr>
            <p:ph type="ctrTitle"/>
          </p:nvPr>
        </p:nvSpPr>
        <p:spPr>
          <a:xfrm>
            <a:off x="4954800" y="1406722"/>
            <a:ext cx="3544344" cy="1965428"/>
          </a:xfrm>
          <a:prstGeom prst="rect">
            <a:avLst/>
          </a:prstGeom>
        </p:spPr>
        <p:txBody>
          <a:bodyPr spcFirstLastPara="1" wrap="square" lIns="91425" tIns="91425" rIns="91425" bIns="91425" anchor="b" anchorCtr="0">
            <a:noAutofit/>
          </a:bodyPr>
          <a:lstStyle/>
          <a:p>
            <a:pPr>
              <a:spcAft>
                <a:spcPts val="3600"/>
              </a:spcAft>
            </a:pPr>
            <a:r>
              <a:rPr lang="en-IE" sz="4000" b="1" kern="1400" dirty="0">
                <a:effectLst/>
                <a:latin typeface=""/>
                <a:ea typeface="Times New Roman" panose="02020603050405020304" pitchFamily="18" charset="0"/>
                <a:cs typeface="Times New Roman" panose="02020603050405020304" pitchFamily="18" charset="0"/>
              </a:rPr>
              <a:t>Food Classification</a:t>
            </a:r>
          </a:p>
        </p:txBody>
      </p:sp>
      <p:sp>
        <p:nvSpPr>
          <p:cNvPr id="589" name="Google Shape;589;p59"/>
          <p:cNvSpPr txBox="1">
            <a:spLocks noGrp="1"/>
          </p:cNvSpPr>
          <p:nvPr>
            <p:ph type="subTitle" idx="1"/>
          </p:nvPr>
        </p:nvSpPr>
        <p:spPr>
          <a:xfrm>
            <a:off x="4954800" y="2995075"/>
            <a:ext cx="3090300" cy="6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Transfer Learning</a:t>
            </a:r>
            <a:endParaRPr dirty="0"/>
          </a:p>
        </p:txBody>
      </p:sp>
      <p:pic>
        <p:nvPicPr>
          <p:cNvPr id="590" name="Google Shape;590;p59"/>
          <p:cNvPicPr preferRelativeResize="0"/>
          <p:nvPr/>
        </p:nvPicPr>
        <p:blipFill>
          <a:blip r:embed="rId3">
            <a:alphaModFix/>
          </a:blip>
          <a:stretch>
            <a:fillRect/>
          </a:stretch>
        </p:blipFill>
        <p:spPr>
          <a:xfrm>
            <a:off x="516575" y="425075"/>
            <a:ext cx="4255050" cy="4293345"/>
          </a:xfrm>
          <a:prstGeom prst="rect">
            <a:avLst/>
          </a:prstGeom>
          <a:noFill/>
          <a:ln>
            <a:noFill/>
          </a:ln>
        </p:spPr>
      </p:pic>
      <p:pic>
        <p:nvPicPr>
          <p:cNvPr id="591" name="Google Shape;591;p59"/>
          <p:cNvPicPr preferRelativeResize="0"/>
          <p:nvPr/>
        </p:nvPicPr>
        <p:blipFill>
          <a:blip r:embed="rId4">
            <a:alphaModFix/>
          </a:blip>
          <a:stretch>
            <a:fillRect/>
          </a:stretch>
        </p:blipFill>
        <p:spPr>
          <a:xfrm>
            <a:off x="2936533" y="29210"/>
            <a:ext cx="2441750" cy="1479701"/>
          </a:xfrm>
          <a:prstGeom prst="rect">
            <a:avLst/>
          </a:prstGeom>
          <a:noFill/>
          <a:ln>
            <a:noFill/>
          </a:ln>
        </p:spPr>
      </p:pic>
      <p:pic>
        <p:nvPicPr>
          <p:cNvPr id="592" name="Google Shape;592;p59"/>
          <p:cNvPicPr preferRelativeResize="0"/>
          <p:nvPr/>
        </p:nvPicPr>
        <p:blipFill>
          <a:blip r:embed="rId4">
            <a:alphaModFix/>
          </a:blip>
          <a:stretch>
            <a:fillRect/>
          </a:stretch>
        </p:blipFill>
        <p:spPr>
          <a:xfrm>
            <a:off x="243067" y="3469125"/>
            <a:ext cx="2441750" cy="1479701"/>
          </a:xfrm>
          <a:prstGeom prst="rect">
            <a:avLst/>
          </a:prstGeom>
          <a:noFill/>
          <a:ln>
            <a:noFill/>
          </a:ln>
        </p:spPr>
      </p:pic>
      <p:grpSp>
        <p:nvGrpSpPr>
          <p:cNvPr id="593" name="Google Shape;593;p59"/>
          <p:cNvGrpSpPr/>
          <p:nvPr/>
        </p:nvGrpSpPr>
        <p:grpSpPr>
          <a:xfrm>
            <a:off x="3663700" y="4429725"/>
            <a:ext cx="3765075" cy="484600"/>
            <a:chOff x="198225" y="4390550"/>
            <a:chExt cx="3765075" cy="484600"/>
          </a:xfrm>
        </p:grpSpPr>
        <p:sp>
          <p:nvSpPr>
            <p:cNvPr id="594" name="Google Shape;594;p59"/>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9"/>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59"/>
          <p:cNvGrpSpPr/>
          <p:nvPr/>
        </p:nvGrpSpPr>
        <p:grpSpPr>
          <a:xfrm>
            <a:off x="5716150" y="279150"/>
            <a:ext cx="3427850" cy="639375"/>
            <a:chOff x="1298650" y="3255600"/>
            <a:chExt cx="3427850" cy="639375"/>
          </a:xfrm>
        </p:grpSpPr>
        <p:sp>
          <p:nvSpPr>
            <p:cNvPr id="597" name="Google Shape;597;p59"/>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9"/>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 name="Google Shape;599;p59"/>
          <p:cNvGrpSpPr/>
          <p:nvPr/>
        </p:nvGrpSpPr>
        <p:grpSpPr>
          <a:xfrm rot="5400000">
            <a:off x="314598" y="741345"/>
            <a:ext cx="871512" cy="467554"/>
            <a:chOff x="773350" y="518000"/>
            <a:chExt cx="2757950" cy="1479600"/>
          </a:xfrm>
        </p:grpSpPr>
        <p:sp>
          <p:nvSpPr>
            <p:cNvPr id="600" name="Google Shape;600;p59"/>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9"/>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9"/>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88;p59">
            <a:extLst>
              <a:ext uri="{FF2B5EF4-FFF2-40B4-BE49-F238E27FC236}">
                <a16:creationId xmlns:a16="http://schemas.microsoft.com/office/drawing/2014/main" id="{C9636328-FD4F-82F7-A51E-726DE66AEADC}"/>
              </a:ext>
            </a:extLst>
          </p:cNvPr>
          <p:cNvSpPr txBox="1">
            <a:spLocks/>
          </p:cNvSpPr>
          <p:nvPr/>
        </p:nvSpPr>
        <p:spPr>
          <a:xfrm>
            <a:off x="3281812" y="253769"/>
            <a:ext cx="1742224" cy="8712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IBM Plex Sans"/>
              <a:buNone/>
              <a:defRPr sz="60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2pPr>
            <a:lvl3pPr marR="0" lvl="2"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3pPr>
            <a:lvl4pPr marR="0" lvl="3"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4pPr>
            <a:lvl5pPr marR="0" lvl="4"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5pPr>
            <a:lvl6pPr marR="0" lvl="5"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6pPr>
            <a:lvl7pPr marR="0" lvl="6"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7pPr>
            <a:lvl8pPr marR="0" lvl="7"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8pPr>
            <a:lvl9pPr marR="0" lvl="8"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9pPr>
          </a:lstStyle>
          <a:p>
            <a:endParaRPr lang="en-GB"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FE284-16D4-C205-742D-861431EF9018}"/>
              </a:ext>
            </a:extLst>
          </p:cNvPr>
          <p:cNvSpPr>
            <a:spLocks noGrp="1"/>
          </p:cNvSpPr>
          <p:nvPr>
            <p:ph type="title"/>
          </p:nvPr>
        </p:nvSpPr>
        <p:spPr>
          <a:xfrm>
            <a:off x="720000" y="438911"/>
            <a:ext cx="7704000" cy="1145339"/>
          </a:xfrm>
        </p:spPr>
        <p:txBody>
          <a:bodyPr/>
          <a:lstStyle/>
          <a:p>
            <a:r>
              <a:rPr lang="en-PK" dirty="0"/>
              <a:t>Train Test Split</a:t>
            </a:r>
          </a:p>
        </p:txBody>
      </p:sp>
      <p:pic>
        <p:nvPicPr>
          <p:cNvPr id="4" name="Picture 3">
            <a:extLst>
              <a:ext uri="{FF2B5EF4-FFF2-40B4-BE49-F238E27FC236}">
                <a16:creationId xmlns:a16="http://schemas.microsoft.com/office/drawing/2014/main" id="{E39AC6F8-60E8-6213-E9FB-88B5730031C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173437" y="2055539"/>
            <a:ext cx="6797125" cy="2225819"/>
          </a:xfrm>
          <a:prstGeom prst="rect">
            <a:avLst/>
          </a:prstGeom>
        </p:spPr>
      </p:pic>
      <p:sp>
        <p:nvSpPr>
          <p:cNvPr id="6" name="Google Shape;1012;p79">
            <a:extLst>
              <a:ext uri="{FF2B5EF4-FFF2-40B4-BE49-F238E27FC236}">
                <a16:creationId xmlns:a16="http://schemas.microsoft.com/office/drawing/2014/main" id="{D2242425-D58B-4980-AEFA-1A126AC5B783}"/>
              </a:ext>
            </a:extLst>
          </p:cNvPr>
          <p:cNvSpPr txBox="1">
            <a:spLocks/>
          </p:cNvSpPr>
          <p:nvPr/>
        </p:nvSpPr>
        <p:spPr>
          <a:xfrm>
            <a:off x="720000" y="1187760"/>
            <a:ext cx="7372440"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600" b="0" i="0" dirty="0">
                <a:solidFill>
                  <a:schemeClr val="bg1"/>
                </a:solidFill>
                <a:effectLst/>
                <a:latin typeface="Söhne"/>
              </a:rPr>
              <a:t>Train-Test Split: The dataset was randomly divided into training and testing sets, ensuring an appropriate ratio to evaluate the model's performance accurately. The split maintains the class distribution in both sets, preventing class imbalance issues.</a:t>
            </a:r>
          </a:p>
        </p:txBody>
      </p:sp>
    </p:spTree>
    <p:extLst>
      <p:ext uri="{BB962C8B-B14F-4D97-AF65-F5344CB8AC3E}">
        <p14:creationId xmlns:p14="http://schemas.microsoft.com/office/powerpoint/2010/main" val="3871640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78"/>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8"/>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8"/>
          <p:cNvSpPr txBox="1">
            <a:spLocks noGrp="1"/>
          </p:cNvSpPr>
          <p:nvPr>
            <p:ph type="title"/>
          </p:nvPr>
        </p:nvSpPr>
        <p:spPr>
          <a:xfrm>
            <a:off x="1849249" y="3089006"/>
            <a:ext cx="5544076" cy="99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Models Training Testing</a:t>
            </a:r>
            <a:endParaRPr dirty="0"/>
          </a:p>
        </p:txBody>
      </p:sp>
      <p:sp>
        <p:nvSpPr>
          <p:cNvPr id="982" name="Google Shape;982;p78"/>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984" name="Google Shape;984;p78"/>
          <p:cNvGrpSpPr/>
          <p:nvPr/>
        </p:nvGrpSpPr>
        <p:grpSpPr>
          <a:xfrm rot="5400000">
            <a:off x="7906992" y="4016075"/>
            <a:ext cx="1160092" cy="63948"/>
            <a:chOff x="3779200" y="1371600"/>
            <a:chExt cx="1992600" cy="109500"/>
          </a:xfrm>
        </p:grpSpPr>
        <p:sp>
          <p:nvSpPr>
            <p:cNvPr id="985" name="Google Shape;985;p78"/>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8"/>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8"/>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8"/>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8"/>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8"/>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78"/>
          <p:cNvGrpSpPr/>
          <p:nvPr/>
        </p:nvGrpSpPr>
        <p:grpSpPr>
          <a:xfrm rot="5400000">
            <a:off x="76917" y="1063475"/>
            <a:ext cx="1160092" cy="63948"/>
            <a:chOff x="3779200" y="1371600"/>
            <a:chExt cx="1992600" cy="109500"/>
          </a:xfrm>
        </p:grpSpPr>
        <p:sp>
          <p:nvSpPr>
            <p:cNvPr id="992" name="Google Shape;992;p78"/>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8"/>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8"/>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8"/>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8"/>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8"/>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78"/>
          <p:cNvGrpSpPr/>
          <p:nvPr/>
        </p:nvGrpSpPr>
        <p:grpSpPr>
          <a:xfrm>
            <a:off x="6487700" y="903313"/>
            <a:ext cx="1154625" cy="1014150"/>
            <a:chOff x="6487700" y="903313"/>
            <a:chExt cx="1154625" cy="1014150"/>
          </a:xfrm>
        </p:grpSpPr>
        <p:grpSp>
          <p:nvGrpSpPr>
            <p:cNvPr id="999" name="Google Shape;999;p78"/>
            <p:cNvGrpSpPr/>
            <p:nvPr/>
          </p:nvGrpSpPr>
          <p:grpSpPr>
            <a:xfrm flipH="1">
              <a:off x="6487700" y="1486963"/>
              <a:ext cx="1154625" cy="430500"/>
              <a:chOff x="4042650" y="642025"/>
              <a:chExt cx="1154625" cy="430500"/>
            </a:xfrm>
          </p:grpSpPr>
          <p:sp>
            <p:nvSpPr>
              <p:cNvPr id="1000" name="Google Shape;1000;p78"/>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8"/>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 name="Google Shape;1002;p78"/>
            <p:cNvSpPr/>
            <p:nvPr/>
          </p:nvSpPr>
          <p:spPr>
            <a:xfrm flipH="1">
              <a:off x="7144325" y="903313"/>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78"/>
          <p:cNvGrpSpPr/>
          <p:nvPr/>
        </p:nvGrpSpPr>
        <p:grpSpPr>
          <a:xfrm rot="-5400000" flipH="1">
            <a:off x="275992" y="1615985"/>
            <a:ext cx="2595103" cy="395086"/>
            <a:chOff x="779906" y="4390560"/>
            <a:chExt cx="3183394" cy="484590"/>
          </a:xfrm>
        </p:grpSpPr>
        <p:sp>
          <p:nvSpPr>
            <p:cNvPr id="1004" name="Google Shape;1004;p78"/>
            <p:cNvSpPr/>
            <p:nvPr/>
          </p:nvSpPr>
          <p:spPr>
            <a:xfrm>
              <a:off x="779906" y="4390560"/>
              <a:ext cx="2998690"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8"/>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6652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9"/>
                                        </p:tgtEl>
                                        <p:attrNameLst>
                                          <p:attrName>style.visibility</p:attrName>
                                        </p:attrNameLst>
                                      </p:cBhvr>
                                      <p:to>
                                        <p:strVal val="visible"/>
                                      </p:to>
                                    </p:set>
                                    <p:animEffect transition="in" filter="fade">
                                      <p:cBhvr>
                                        <p:cTn id="7" dur="1000"/>
                                        <p:tgtEl>
                                          <p:spTgt spid="979"/>
                                        </p:tgtEl>
                                      </p:cBhvr>
                                    </p:animEffect>
                                  </p:childTnLst>
                                </p:cTn>
                              </p:par>
                              <p:par>
                                <p:cTn id="8" presetID="10" presetClass="entr" presetSubtype="0" fill="hold" nodeType="withEffect">
                                  <p:stCondLst>
                                    <p:cond delay="0"/>
                                  </p:stCondLst>
                                  <p:childTnLst>
                                    <p:set>
                                      <p:cBhvr>
                                        <p:cTn id="9" dur="1" fill="hold">
                                          <p:stCondLst>
                                            <p:cond delay="0"/>
                                          </p:stCondLst>
                                        </p:cTn>
                                        <p:tgtEl>
                                          <p:spTgt spid="982"/>
                                        </p:tgtEl>
                                        <p:attrNameLst>
                                          <p:attrName>style.visibility</p:attrName>
                                        </p:attrNameLst>
                                      </p:cBhvr>
                                      <p:to>
                                        <p:strVal val="visible"/>
                                      </p:to>
                                    </p:set>
                                    <p:animEffect transition="in" filter="fade">
                                      <p:cBhvr>
                                        <p:cTn id="10" dur="1000"/>
                                        <p:tgtEl>
                                          <p:spTgt spid="982"/>
                                        </p:tgtEl>
                                      </p:cBhvr>
                                    </p:animEffect>
                                  </p:childTnLst>
                                </p:cTn>
                              </p:par>
                              <p:par>
                                <p:cTn id="11" presetID="10" presetClass="entr" presetSubtype="0" fill="hold" nodeType="withEffect">
                                  <p:stCondLst>
                                    <p:cond delay="0"/>
                                  </p:stCondLst>
                                  <p:childTnLst>
                                    <p:set>
                                      <p:cBhvr>
                                        <p:cTn id="12" dur="1" fill="hold">
                                          <p:stCondLst>
                                            <p:cond delay="0"/>
                                          </p:stCondLst>
                                        </p:cTn>
                                        <p:tgtEl>
                                          <p:spTgt spid="981"/>
                                        </p:tgtEl>
                                        <p:attrNameLst>
                                          <p:attrName>style.visibility</p:attrName>
                                        </p:attrNameLst>
                                      </p:cBhvr>
                                      <p:to>
                                        <p:strVal val="visible"/>
                                      </p:to>
                                    </p:set>
                                    <p:animEffect transition="in" filter="fade">
                                      <p:cBhvr>
                                        <p:cTn id="13" dur="1000"/>
                                        <p:tgtEl>
                                          <p:spTgt spid="98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80"/>
                                        </p:tgtEl>
                                        <p:attrNameLst>
                                          <p:attrName>style.visibility</p:attrName>
                                        </p:attrNameLst>
                                      </p:cBhvr>
                                      <p:to>
                                        <p:strVal val="visible"/>
                                      </p:to>
                                    </p:set>
                                    <p:animEffect transition="in" filter="fade">
                                      <p:cBhvr>
                                        <p:cTn id="18" dur="1000"/>
                                        <p:tgtEl>
                                          <p:spTgt spid="9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1003"/>
                                        </p:tgtEl>
                                        <p:attrNameLst>
                                          <p:attrName>style.visibility</p:attrName>
                                        </p:attrNameLst>
                                      </p:cBhvr>
                                      <p:to>
                                        <p:strVal val="visible"/>
                                      </p:to>
                                    </p:set>
                                    <p:anim calcmode="lin" valueType="num">
                                      <p:cBhvr additive="base">
                                        <p:cTn id="23" dur="1000"/>
                                        <p:tgtEl>
                                          <p:spTgt spid="1003"/>
                                        </p:tgtEl>
                                        <p:attrNameLst>
                                          <p:attrName>ppt_y</p:attrName>
                                        </p:attrNameLst>
                                      </p:cBhvr>
                                      <p:tavLst>
                                        <p:tav tm="0">
                                          <p:val>
                                            <p:strVal val="#ppt_y-1"/>
                                          </p:val>
                                        </p:tav>
                                        <p:tav tm="100000">
                                          <p:val>
                                            <p:strVal val="#ppt_y"/>
                                          </p:val>
                                        </p:tav>
                                      </p:tavLst>
                                    </p:anim>
                                  </p:childTnLst>
                                </p:cTn>
                              </p:par>
                              <p:par>
                                <p:cTn id="24" presetID="2" presetClass="entr" presetSubtype="1" fill="hold" nodeType="withEffect">
                                  <p:stCondLst>
                                    <p:cond delay="0"/>
                                  </p:stCondLst>
                                  <p:childTnLst>
                                    <p:set>
                                      <p:cBhvr>
                                        <p:cTn id="25" dur="1" fill="hold">
                                          <p:stCondLst>
                                            <p:cond delay="0"/>
                                          </p:stCondLst>
                                        </p:cTn>
                                        <p:tgtEl>
                                          <p:spTgt spid="998"/>
                                        </p:tgtEl>
                                        <p:attrNameLst>
                                          <p:attrName>style.visibility</p:attrName>
                                        </p:attrNameLst>
                                      </p:cBhvr>
                                      <p:to>
                                        <p:strVal val="visible"/>
                                      </p:to>
                                    </p:set>
                                    <p:anim calcmode="lin" valueType="num">
                                      <p:cBhvr additive="base">
                                        <p:cTn id="26" dur="1000"/>
                                        <p:tgtEl>
                                          <p:spTgt spid="9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79"/>
          <p:cNvSpPr txBox="1">
            <a:spLocks noGrp="1"/>
          </p:cNvSpPr>
          <p:nvPr>
            <p:ph type="title"/>
          </p:nvPr>
        </p:nvSpPr>
        <p:spPr>
          <a:xfrm>
            <a:off x="1048903" y="2993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 Training Testing</a:t>
            </a:r>
            <a:endParaRPr dirty="0"/>
          </a:p>
        </p:txBody>
      </p:sp>
      <p:sp>
        <p:nvSpPr>
          <p:cNvPr id="1012" name="Google Shape;1012;p79"/>
          <p:cNvSpPr txBox="1">
            <a:spLocks noGrp="1"/>
          </p:cNvSpPr>
          <p:nvPr>
            <p:ph type="title" idx="2"/>
          </p:nvPr>
        </p:nvSpPr>
        <p:spPr>
          <a:xfrm>
            <a:off x="1534017" y="2654549"/>
            <a:ext cx="1307369" cy="4114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VGG19</a:t>
            </a:r>
            <a:endParaRPr sz="2000" dirty="0"/>
          </a:p>
        </p:txBody>
      </p:sp>
      <p:sp>
        <p:nvSpPr>
          <p:cNvPr id="1019" name="Google Shape;1019;p79"/>
          <p:cNvSpPr/>
          <p:nvPr/>
        </p:nvSpPr>
        <p:spPr>
          <a:xfrm>
            <a:off x="1697202" y="1650729"/>
            <a:ext cx="981000" cy="9807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chemeClr val="lt1"/>
                </a:solidFill>
                <a:latin typeface="IBM Plex Sans"/>
                <a:ea typeface="IBM Plex Sans"/>
                <a:cs typeface="IBM Plex Sans"/>
                <a:sym typeface="IBM Plex Sans"/>
              </a:rPr>
              <a:t>V</a:t>
            </a:r>
            <a:endParaRPr sz="4000" b="1" dirty="0">
              <a:solidFill>
                <a:schemeClr val="lt1"/>
              </a:solidFill>
              <a:latin typeface="IBM Plex Sans"/>
              <a:ea typeface="IBM Plex Sans"/>
              <a:cs typeface="IBM Plex Sans"/>
              <a:sym typeface="IBM Plex Sans"/>
            </a:endParaRPr>
          </a:p>
        </p:txBody>
      </p:sp>
      <p:grpSp>
        <p:nvGrpSpPr>
          <p:cNvPr id="1023" name="Google Shape;1023;p79"/>
          <p:cNvGrpSpPr/>
          <p:nvPr/>
        </p:nvGrpSpPr>
        <p:grpSpPr>
          <a:xfrm>
            <a:off x="3991955" y="1403987"/>
            <a:ext cx="1160092" cy="63948"/>
            <a:chOff x="3779200" y="1371600"/>
            <a:chExt cx="1992600" cy="109500"/>
          </a:xfrm>
        </p:grpSpPr>
        <p:sp>
          <p:nvSpPr>
            <p:cNvPr id="1024" name="Google Shape;1024;p79"/>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9"/>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9"/>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9"/>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9"/>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9"/>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 name="Google Shape;1030;p79"/>
          <p:cNvGrpSpPr/>
          <p:nvPr/>
        </p:nvGrpSpPr>
        <p:grpSpPr>
          <a:xfrm>
            <a:off x="552441" y="704670"/>
            <a:ext cx="2125761" cy="273605"/>
            <a:chOff x="198225" y="4390550"/>
            <a:chExt cx="3765075" cy="484600"/>
          </a:xfrm>
        </p:grpSpPr>
        <p:sp>
          <p:nvSpPr>
            <p:cNvPr id="1031" name="Google Shape;1031;p79"/>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9"/>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79"/>
          <p:cNvGrpSpPr/>
          <p:nvPr/>
        </p:nvGrpSpPr>
        <p:grpSpPr>
          <a:xfrm flipH="1">
            <a:off x="6476991" y="1194320"/>
            <a:ext cx="2125761" cy="273605"/>
            <a:chOff x="198225" y="4390550"/>
            <a:chExt cx="3765075" cy="484600"/>
          </a:xfrm>
        </p:grpSpPr>
        <p:sp>
          <p:nvSpPr>
            <p:cNvPr id="1034" name="Google Shape;1034;p79"/>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9"/>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012;p79">
            <a:extLst>
              <a:ext uri="{FF2B5EF4-FFF2-40B4-BE49-F238E27FC236}">
                <a16:creationId xmlns:a16="http://schemas.microsoft.com/office/drawing/2014/main" id="{E5538259-1644-F9F4-A79C-547D364D6384}"/>
              </a:ext>
            </a:extLst>
          </p:cNvPr>
          <p:cNvSpPr txBox="1">
            <a:spLocks/>
          </p:cNvSpPr>
          <p:nvPr/>
        </p:nvSpPr>
        <p:spPr>
          <a:xfrm>
            <a:off x="3130789" y="2643569"/>
            <a:ext cx="1307369" cy="4114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9pPr>
          </a:lstStyle>
          <a:p>
            <a:pPr algn="ctr"/>
            <a:r>
              <a:rPr lang="en-US" sz="2000" dirty="0"/>
              <a:t>Resnet</a:t>
            </a:r>
          </a:p>
        </p:txBody>
      </p:sp>
      <p:sp>
        <p:nvSpPr>
          <p:cNvPr id="20" name="Google Shape;1019;p79">
            <a:extLst>
              <a:ext uri="{FF2B5EF4-FFF2-40B4-BE49-F238E27FC236}">
                <a16:creationId xmlns:a16="http://schemas.microsoft.com/office/drawing/2014/main" id="{E9E85768-CC05-1763-55E3-55AA50E97A95}"/>
              </a:ext>
            </a:extLst>
          </p:cNvPr>
          <p:cNvSpPr/>
          <p:nvPr/>
        </p:nvSpPr>
        <p:spPr>
          <a:xfrm>
            <a:off x="3293974" y="1639749"/>
            <a:ext cx="981000" cy="9807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chemeClr val="lt1"/>
                </a:solidFill>
                <a:latin typeface="IBM Plex Sans"/>
                <a:ea typeface="IBM Plex Sans"/>
                <a:cs typeface="IBM Plex Sans"/>
                <a:sym typeface="IBM Plex Sans"/>
              </a:rPr>
              <a:t>R</a:t>
            </a:r>
            <a:endParaRPr sz="4000" b="1" dirty="0">
              <a:solidFill>
                <a:schemeClr val="lt1"/>
              </a:solidFill>
              <a:latin typeface="IBM Plex Sans"/>
              <a:ea typeface="IBM Plex Sans"/>
              <a:cs typeface="IBM Plex Sans"/>
              <a:sym typeface="IBM Plex Sans"/>
            </a:endParaRPr>
          </a:p>
        </p:txBody>
      </p:sp>
      <p:sp>
        <p:nvSpPr>
          <p:cNvPr id="21" name="Google Shape;1012;p79">
            <a:extLst>
              <a:ext uri="{FF2B5EF4-FFF2-40B4-BE49-F238E27FC236}">
                <a16:creationId xmlns:a16="http://schemas.microsoft.com/office/drawing/2014/main" id="{A3A9EEA4-AC33-D93E-9E31-E2B0976C34E4}"/>
              </a:ext>
            </a:extLst>
          </p:cNvPr>
          <p:cNvSpPr txBox="1">
            <a:spLocks/>
          </p:cNvSpPr>
          <p:nvPr/>
        </p:nvSpPr>
        <p:spPr>
          <a:xfrm>
            <a:off x="4564376" y="2666132"/>
            <a:ext cx="1495504" cy="4114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9pPr>
          </a:lstStyle>
          <a:p>
            <a:pPr algn="ctr"/>
            <a:r>
              <a:rPr lang="en-US" sz="2000" dirty="0"/>
              <a:t>Inception</a:t>
            </a:r>
          </a:p>
        </p:txBody>
      </p:sp>
      <p:sp>
        <p:nvSpPr>
          <p:cNvPr id="22" name="Google Shape;1019;p79">
            <a:extLst>
              <a:ext uri="{FF2B5EF4-FFF2-40B4-BE49-F238E27FC236}">
                <a16:creationId xmlns:a16="http://schemas.microsoft.com/office/drawing/2014/main" id="{FB547276-019A-8610-D028-41BA21677D3D}"/>
              </a:ext>
            </a:extLst>
          </p:cNvPr>
          <p:cNvSpPr/>
          <p:nvPr/>
        </p:nvSpPr>
        <p:spPr>
          <a:xfrm>
            <a:off x="4727561" y="1662312"/>
            <a:ext cx="981000" cy="9807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chemeClr val="lt1"/>
                </a:solidFill>
                <a:latin typeface="IBM Plex Sans"/>
                <a:ea typeface="IBM Plex Sans"/>
                <a:cs typeface="IBM Plex Sans"/>
                <a:sym typeface="IBM Plex Sans"/>
              </a:rPr>
              <a:t>I</a:t>
            </a:r>
            <a:endParaRPr sz="4000" b="1" dirty="0">
              <a:solidFill>
                <a:schemeClr val="lt1"/>
              </a:solidFill>
              <a:latin typeface="IBM Plex Sans"/>
              <a:ea typeface="IBM Plex Sans"/>
              <a:cs typeface="IBM Plex Sans"/>
              <a:sym typeface="IBM Plex Sans"/>
            </a:endParaRPr>
          </a:p>
        </p:txBody>
      </p:sp>
      <p:sp>
        <p:nvSpPr>
          <p:cNvPr id="2" name="Google Shape;1012;p79">
            <a:extLst>
              <a:ext uri="{FF2B5EF4-FFF2-40B4-BE49-F238E27FC236}">
                <a16:creationId xmlns:a16="http://schemas.microsoft.com/office/drawing/2014/main" id="{F6279775-AB1D-EF9B-41F1-E8451250EC68}"/>
              </a:ext>
            </a:extLst>
          </p:cNvPr>
          <p:cNvSpPr txBox="1">
            <a:spLocks/>
          </p:cNvSpPr>
          <p:nvPr/>
        </p:nvSpPr>
        <p:spPr>
          <a:xfrm>
            <a:off x="6161148" y="2654549"/>
            <a:ext cx="1495504" cy="4114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9pPr>
          </a:lstStyle>
          <a:p>
            <a:pPr algn="ctr"/>
            <a:r>
              <a:rPr lang="en-US" sz="2000" dirty="0" err="1"/>
              <a:t>DenseNet</a:t>
            </a:r>
            <a:endParaRPr lang="en-US" sz="2000" dirty="0"/>
          </a:p>
        </p:txBody>
      </p:sp>
      <p:sp>
        <p:nvSpPr>
          <p:cNvPr id="3" name="Google Shape;1019;p79">
            <a:extLst>
              <a:ext uri="{FF2B5EF4-FFF2-40B4-BE49-F238E27FC236}">
                <a16:creationId xmlns:a16="http://schemas.microsoft.com/office/drawing/2014/main" id="{BAB1EF8F-7D22-E8A0-99EB-C491906B6AD9}"/>
              </a:ext>
            </a:extLst>
          </p:cNvPr>
          <p:cNvSpPr/>
          <p:nvPr/>
        </p:nvSpPr>
        <p:spPr>
          <a:xfrm>
            <a:off x="6324333" y="1650729"/>
            <a:ext cx="981000" cy="9807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chemeClr val="lt1"/>
                </a:solidFill>
                <a:latin typeface="IBM Plex Sans"/>
                <a:ea typeface="IBM Plex Sans"/>
                <a:cs typeface="IBM Plex Sans"/>
                <a:sym typeface="IBM Plex Sans"/>
              </a:rPr>
              <a:t>D</a:t>
            </a:r>
            <a:endParaRPr sz="4000" b="1" dirty="0">
              <a:solidFill>
                <a:schemeClr val="lt1"/>
              </a:solidFill>
              <a:latin typeface="IBM Plex Sans"/>
              <a:ea typeface="IBM Plex Sans"/>
              <a:cs typeface="IBM Plex Sans"/>
              <a:sym typeface="IBM Plex Sans"/>
            </a:endParaRPr>
          </a:p>
        </p:txBody>
      </p:sp>
      <p:sp>
        <p:nvSpPr>
          <p:cNvPr id="4" name="Google Shape;1012;p79">
            <a:extLst>
              <a:ext uri="{FF2B5EF4-FFF2-40B4-BE49-F238E27FC236}">
                <a16:creationId xmlns:a16="http://schemas.microsoft.com/office/drawing/2014/main" id="{EDD099E4-A9CD-F565-A7EF-5C2268C537A3}"/>
              </a:ext>
            </a:extLst>
          </p:cNvPr>
          <p:cNvSpPr txBox="1">
            <a:spLocks/>
          </p:cNvSpPr>
          <p:nvPr/>
        </p:nvSpPr>
        <p:spPr>
          <a:xfrm>
            <a:off x="3218007" y="4250706"/>
            <a:ext cx="1495504" cy="4114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9pPr>
          </a:lstStyle>
          <a:p>
            <a:pPr algn="ctr"/>
            <a:r>
              <a:rPr lang="en-US" sz="2000" dirty="0" err="1"/>
              <a:t>MobileNet</a:t>
            </a:r>
            <a:endParaRPr lang="en-US" sz="2000" dirty="0"/>
          </a:p>
        </p:txBody>
      </p:sp>
      <p:sp>
        <p:nvSpPr>
          <p:cNvPr id="5" name="Google Shape;1019;p79">
            <a:extLst>
              <a:ext uri="{FF2B5EF4-FFF2-40B4-BE49-F238E27FC236}">
                <a16:creationId xmlns:a16="http://schemas.microsoft.com/office/drawing/2014/main" id="{1FD8E33E-79DA-67D7-48BB-8823F116DD61}"/>
              </a:ext>
            </a:extLst>
          </p:cNvPr>
          <p:cNvSpPr/>
          <p:nvPr/>
        </p:nvSpPr>
        <p:spPr>
          <a:xfrm>
            <a:off x="3381192" y="3246886"/>
            <a:ext cx="981000" cy="9807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chemeClr val="lt1"/>
                </a:solidFill>
                <a:latin typeface="IBM Plex Sans"/>
                <a:ea typeface="IBM Plex Sans"/>
                <a:cs typeface="IBM Plex Sans"/>
                <a:sym typeface="IBM Plex Sans"/>
              </a:rPr>
              <a:t>M</a:t>
            </a:r>
            <a:endParaRPr sz="4000" b="1" dirty="0">
              <a:solidFill>
                <a:schemeClr val="lt1"/>
              </a:solidFill>
              <a:latin typeface="IBM Plex Sans"/>
              <a:ea typeface="IBM Plex Sans"/>
              <a:cs typeface="IBM Plex Sans"/>
              <a:sym typeface="IBM Plex Sans"/>
            </a:endParaRPr>
          </a:p>
        </p:txBody>
      </p:sp>
      <p:sp>
        <p:nvSpPr>
          <p:cNvPr id="6" name="Google Shape;1012;p79">
            <a:extLst>
              <a:ext uri="{FF2B5EF4-FFF2-40B4-BE49-F238E27FC236}">
                <a16:creationId xmlns:a16="http://schemas.microsoft.com/office/drawing/2014/main" id="{7AA13CB4-A4EC-7719-A3E0-F5E0BF147AA3}"/>
              </a:ext>
            </a:extLst>
          </p:cNvPr>
          <p:cNvSpPr txBox="1">
            <a:spLocks/>
          </p:cNvSpPr>
          <p:nvPr/>
        </p:nvSpPr>
        <p:spPr>
          <a:xfrm>
            <a:off x="4769593" y="4250706"/>
            <a:ext cx="1811595" cy="4114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9pPr>
          </a:lstStyle>
          <a:p>
            <a:pPr algn="ctr"/>
            <a:r>
              <a:rPr lang="en-US" sz="2000" dirty="0" err="1"/>
              <a:t>EfficientNet</a:t>
            </a:r>
            <a:endParaRPr lang="en-US" sz="2000" dirty="0"/>
          </a:p>
        </p:txBody>
      </p:sp>
      <p:sp>
        <p:nvSpPr>
          <p:cNvPr id="7" name="Google Shape;1019;p79">
            <a:extLst>
              <a:ext uri="{FF2B5EF4-FFF2-40B4-BE49-F238E27FC236}">
                <a16:creationId xmlns:a16="http://schemas.microsoft.com/office/drawing/2014/main" id="{B6D44A66-3609-F51D-257B-E92A3232000B}"/>
              </a:ext>
            </a:extLst>
          </p:cNvPr>
          <p:cNvSpPr/>
          <p:nvPr/>
        </p:nvSpPr>
        <p:spPr>
          <a:xfrm>
            <a:off x="4932779" y="3246886"/>
            <a:ext cx="981000" cy="9807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chemeClr val="lt1"/>
                </a:solidFill>
                <a:latin typeface="IBM Plex Sans"/>
                <a:ea typeface="IBM Plex Sans"/>
                <a:cs typeface="IBM Plex Sans"/>
                <a:sym typeface="IBM Plex Sans"/>
              </a:rPr>
              <a:t>E</a:t>
            </a:r>
            <a:endParaRPr sz="4000" b="1" dirty="0">
              <a:solidFill>
                <a:schemeClr val="lt1"/>
              </a:solidFill>
              <a:latin typeface="IBM Plex Sans"/>
              <a:ea typeface="IBM Plex Sans"/>
              <a:cs typeface="IBM Plex Sans"/>
              <a:sym typeface="IBM Plex Sans"/>
            </a:endParaRPr>
          </a:p>
        </p:txBody>
      </p:sp>
    </p:spTree>
    <p:extLst>
      <p:ext uri="{BB962C8B-B14F-4D97-AF65-F5344CB8AC3E}">
        <p14:creationId xmlns:p14="http://schemas.microsoft.com/office/powerpoint/2010/main" val="2067354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F54B-96BC-DD72-1575-9DB7B425C867}"/>
              </a:ext>
            </a:extLst>
          </p:cNvPr>
          <p:cNvSpPr>
            <a:spLocks noGrp="1"/>
          </p:cNvSpPr>
          <p:nvPr>
            <p:ph type="ctrTitle"/>
          </p:nvPr>
        </p:nvSpPr>
        <p:spPr>
          <a:xfrm>
            <a:off x="2785082" y="244305"/>
            <a:ext cx="3322552" cy="887754"/>
          </a:xfrm>
        </p:spPr>
        <p:txBody>
          <a:bodyPr/>
          <a:lstStyle/>
          <a:p>
            <a:pPr algn="ctr"/>
            <a:r>
              <a:rPr lang="en-US" sz="4800" dirty="0"/>
              <a:t>VGG19</a:t>
            </a:r>
          </a:p>
        </p:txBody>
      </p:sp>
      <p:pic>
        <p:nvPicPr>
          <p:cNvPr id="5" name="Picture 4">
            <a:extLst>
              <a:ext uri="{FF2B5EF4-FFF2-40B4-BE49-F238E27FC236}">
                <a16:creationId xmlns:a16="http://schemas.microsoft.com/office/drawing/2014/main" id="{097F53FD-E51D-9F41-7512-9E346F92F763}"/>
              </a:ext>
            </a:extLst>
          </p:cNvPr>
          <p:cNvPicPr>
            <a:picLocks noChangeAspect="1"/>
          </p:cNvPicPr>
          <p:nvPr/>
        </p:nvPicPr>
        <p:blipFill>
          <a:blip r:embed="rId2"/>
          <a:stretch>
            <a:fillRect/>
          </a:stretch>
        </p:blipFill>
        <p:spPr>
          <a:xfrm>
            <a:off x="6051550" y="459582"/>
            <a:ext cx="1485900" cy="457200"/>
          </a:xfrm>
          <a:prstGeom prst="rect">
            <a:avLst/>
          </a:prstGeom>
        </p:spPr>
      </p:pic>
      <p:pic>
        <p:nvPicPr>
          <p:cNvPr id="7" name="Picture 6">
            <a:extLst>
              <a:ext uri="{FF2B5EF4-FFF2-40B4-BE49-F238E27FC236}">
                <a16:creationId xmlns:a16="http://schemas.microsoft.com/office/drawing/2014/main" id="{18CABDF5-F316-2050-3FAA-86BCBD9B7396}"/>
              </a:ext>
            </a:extLst>
          </p:cNvPr>
          <p:cNvPicPr>
            <a:picLocks noChangeAspect="1"/>
          </p:cNvPicPr>
          <p:nvPr/>
        </p:nvPicPr>
        <p:blipFill>
          <a:blip r:embed="rId3"/>
          <a:stretch>
            <a:fillRect/>
          </a:stretch>
        </p:blipFill>
        <p:spPr>
          <a:xfrm>
            <a:off x="2235055" y="1173045"/>
            <a:ext cx="4673889" cy="3633023"/>
          </a:xfrm>
          <a:prstGeom prst="rect">
            <a:avLst/>
          </a:prstGeom>
        </p:spPr>
      </p:pic>
    </p:spTree>
    <p:extLst>
      <p:ext uri="{BB962C8B-B14F-4D97-AF65-F5344CB8AC3E}">
        <p14:creationId xmlns:p14="http://schemas.microsoft.com/office/powerpoint/2010/main" val="1796427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F54B-96BC-DD72-1575-9DB7B425C867}"/>
              </a:ext>
            </a:extLst>
          </p:cNvPr>
          <p:cNvSpPr>
            <a:spLocks noGrp="1"/>
          </p:cNvSpPr>
          <p:nvPr>
            <p:ph type="ctrTitle"/>
          </p:nvPr>
        </p:nvSpPr>
        <p:spPr>
          <a:xfrm>
            <a:off x="2785082" y="244305"/>
            <a:ext cx="3322552" cy="887754"/>
          </a:xfrm>
        </p:spPr>
        <p:txBody>
          <a:bodyPr/>
          <a:lstStyle/>
          <a:p>
            <a:pPr algn="ctr"/>
            <a:r>
              <a:rPr lang="en-US" sz="4800" dirty="0"/>
              <a:t>VGG19</a:t>
            </a:r>
          </a:p>
        </p:txBody>
      </p:sp>
      <p:pic>
        <p:nvPicPr>
          <p:cNvPr id="4" name="Picture 3">
            <a:extLst>
              <a:ext uri="{FF2B5EF4-FFF2-40B4-BE49-F238E27FC236}">
                <a16:creationId xmlns:a16="http://schemas.microsoft.com/office/drawing/2014/main" id="{6DDC5D25-870E-3161-8E64-89E95B818787}"/>
              </a:ext>
            </a:extLst>
          </p:cNvPr>
          <p:cNvPicPr>
            <a:picLocks noChangeAspect="1"/>
          </p:cNvPicPr>
          <p:nvPr/>
        </p:nvPicPr>
        <p:blipFill>
          <a:blip r:embed="rId2"/>
          <a:stretch>
            <a:fillRect/>
          </a:stretch>
        </p:blipFill>
        <p:spPr>
          <a:xfrm>
            <a:off x="1843769" y="1054394"/>
            <a:ext cx="5201709" cy="3901282"/>
          </a:xfrm>
          <a:prstGeom prst="rect">
            <a:avLst/>
          </a:prstGeom>
        </p:spPr>
      </p:pic>
    </p:spTree>
    <p:extLst>
      <p:ext uri="{BB962C8B-B14F-4D97-AF65-F5344CB8AC3E}">
        <p14:creationId xmlns:p14="http://schemas.microsoft.com/office/powerpoint/2010/main" val="3481278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F54B-96BC-DD72-1575-9DB7B425C867}"/>
              </a:ext>
            </a:extLst>
          </p:cNvPr>
          <p:cNvSpPr>
            <a:spLocks noGrp="1"/>
          </p:cNvSpPr>
          <p:nvPr>
            <p:ph type="ctrTitle"/>
          </p:nvPr>
        </p:nvSpPr>
        <p:spPr>
          <a:xfrm>
            <a:off x="2785082" y="244305"/>
            <a:ext cx="3322552" cy="887754"/>
          </a:xfrm>
        </p:spPr>
        <p:txBody>
          <a:bodyPr/>
          <a:lstStyle/>
          <a:p>
            <a:pPr algn="ctr"/>
            <a:r>
              <a:rPr lang="en-US" sz="4800" dirty="0"/>
              <a:t>Resnet50</a:t>
            </a:r>
          </a:p>
        </p:txBody>
      </p:sp>
      <p:pic>
        <p:nvPicPr>
          <p:cNvPr id="5" name="Picture 4">
            <a:extLst>
              <a:ext uri="{FF2B5EF4-FFF2-40B4-BE49-F238E27FC236}">
                <a16:creationId xmlns:a16="http://schemas.microsoft.com/office/drawing/2014/main" id="{CB825DF5-82F8-55D1-AC65-5AEE144952BE}"/>
              </a:ext>
            </a:extLst>
          </p:cNvPr>
          <p:cNvPicPr>
            <a:picLocks noChangeAspect="1"/>
          </p:cNvPicPr>
          <p:nvPr/>
        </p:nvPicPr>
        <p:blipFill>
          <a:blip r:embed="rId2"/>
          <a:stretch>
            <a:fillRect/>
          </a:stretch>
        </p:blipFill>
        <p:spPr>
          <a:xfrm>
            <a:off x="6153272" y="484982"/>
            <a:ext cx="1511300" cy="406400"/>
          </a:xfrm>
          <a:prstGeom prst="rect">
            <a:avLst/>
          </a:prstGeom>
        </p:spPr>
      </p:pic>
      <p:pic>
        <p:nvPicPr>
          <p:cNvPr id="7" name="Picture 6">
            <a:extLst>
              <a:ext uri="{FF2B5EF4-FFF2-40B4-BE49-F238E27FC236}">
                <a16:creationId xmlns:a16="http://schemas.microsoft.com/office/drawing/2014/main" id="{8B9E9BB4-93EC-771C-93D0-D594112E5DDC}"/>
              </a:ext>
            </a:extLst>
          </p:cNvPr>
          <p:cNvPicPr>
            <a:picLocks noChangeAspect="1"/>
          </p:cNvPicPr>
          <p:nvPr/>
        </p:nvPicPr>
        <p:blipFill>
          <a:blip r:embed="rId3"/>
          <a:stretch>
            <a:fillRect/>
          </a:stretch>
        </p:blipFill>
        <p:spPr>
          <a:xfrm>
            <a:off x="2235077" y="1132059"/>
            <a:ext cx="4673845" cy="3682423"/>
          </a:xfrm>
          <a:prstGeom prst="rect">
            <a:avLst/>
          </a:prstGeom>
        </p:spPr>
      </p:pic>
    </p:spTree>
    <p:extLst>
      <p:ext uri="{BB962C8B-B14F-4D97-AF65-F5344CB8AC3E}">
        <p14:creationId xmlns:p14="http://schemas.microsoft.com/office/powerpoint/2010/main" val="3266468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F54B-96BC-DD72-1575-9DB7B425C867}"/>
              </a:ext>
            </a:extLst>
          </p:cNvPr>
          <p:cNvSpPr>
            <a:spLocks noGrp="1"/>
          </p:cNvSpPr>
          <p:nvPr>
            <p:ph type="ctrTitle"/>
          </p:nvPr>
        </p:nvSpPr>
        <p:spPr>
          <a:xfrm>
            <a:off x="2785082" y="244305"/>
            <a:ext cx="3322552" cy="887754"/>
          </a:xfrm>
        </p:spPr>
        <p:txBody>
          <a:bodyPr/>
          <a:lstStyle/>
          <a:p>
            <a:pPr algn="ctr"/>
            <a:r>
              <a:rPr lang="en-US" sz="4800" dirty="0"/>
              <a:t>Resnet50</a:t>
            </a:r>
          </a:p>
        </p:txBody>
      </p:sp>
      <p:pic>
        <p:nvPicPr>
          <p:cNvPr id="5" name="Picture 4">
            <a:extLst>
              <a:ext uri="{FF2B5EF4-FFF2-40B4-BE49-F238E27FC236}">
                <a16:creationId xmlns:a16="http://schemas.microsoft.com/office/drawing/2014/main" id="{63FB56BC-9F15-7EF5-1C1E-297BDA950F15}"/>
              </a:ext>
            </a:extLst>
          </p:cNvPr>
          <p:cNvPicPr>
            <a:picLocks noChangeAspect="1"/>
          </p:cNvPicPr>
          <p:nvPr/>
        </p:nvPicPr>
        <p:blipFill>
          <a:blip r:embed="rId2"/>
          <a:stretch>
            <a:fillRect/>
          </a:stretch>
        </p:blipFill>
        <p:spPr>
          <a:xfrm>
            <a:off x="2067444" y="990986"/>
            <a:ext cx="5009112" cy="3908209"/>
          </a:xfrm>
          <a:prstGeom prst="rect">
            <a:avLst/>
          </a:prstGeom>
        </p:spPr>
      </p:pic>
    </p:spTree>
    <p:extLst>
      <p:ext uri="{BB962C8B-B14F-4D97-AF65-F5344CB8AC3E}">
        <p14:creationId xmlns:p14="http://schemas.microsoft.com/office/powerpoint/2010/main" val="3533357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F54B-96BC-DD72-1575-9DB7B425C867}"/>
              </a:ext>
            </a:extLst>
          </p:cNvPr>
          <p:cNvSpPr>
            <a:spLocks noGrp="1"/>
          </p:cNvSpPr>
          <p:nvPr>
            <p:ph type="ctrTitle"/>
          </p:nvPr>
        </p:nvSpPr>
        <p:spPr>
          <a:xfrm>
            <a:off x="2630987" y="272014"/>
            <a:ext cx="3761598" cy="887754"/>
          </a:xfrm>
        </p:spPr>
        <p:txBody>
          <a:bodyPr/>
          <a:lstStyle/>
          <a:p>
            <a:pPr algn="ctr"/>
            <a:r>
              <a:rPr lang="en-US" sz="4800" dirty="0"/>
              <a:t>InceptionV3</a:t>
            </a:r>
          </a:p>
        </p:txBody>
      </p:sp>
      <p:pic>
        <p:nvPicPr>
          <p:cNvPr id="4" name="Picture 3">
            <a:extLst>
              <a:ext uri="{FF2B5EF4-FFF2-40B4-BE49-F238E27FC236}">
                <a16:creationId xmlns:a16="http://schemas.microsoft.com/office/drawing/2014/main" id="{A1964A10-279E-930E-3A1D-8005B7A49B38}"/>
              </a:ext>
            </a:extLst>
          </p:cNvPr>
          <p:cNvPicPr>
            <a:picLocks noChangeAspect="1"/>
          </p:cNvPicPr>
          <p:nvPr/>
        </p:nvPicPr>
        <p:blipFill>
          <a:blip r:embed="rId2"/>
          <a:stretch>
            <a:fillRect/>
          </a:stretch>
        </p:blipFill>
        <p:spPr>
          <a:xfrm>
            <a:off x="6501246" y="493641"/>
            <a:ext cx="1498600" cy="444500"/>
          </a:xfrm>
          <a:prstGeom prst="rect">
            <a:avLst/>
          </a:prstGeom>
        </p:spPr>
      </p:pic>
      <p:pic>
        <p:nvPicPr>
          <p:cNvPr id="6" name="Picture 5">
            <a:extLst>
              <a:ext uri="{FF2B5EF4-FFF2-40B4-BE49-F238E27FC236}">
                <a16:creationId xmlns:a16="http://schemas.microsoft.com/office/drawing/2014/main" id="{BAD853F0-1131-B426-C16A-CEC457DB58A1}"/>
              </a:ext>
            </a:extLst>
          </p:cNvPr>
          <p:cNvPicPr>
            <a:picLocks noChangeAspect="1"/>
          </p:cNvPicPr>
          <p:nvPr/>
        </p:nvPicPr>
        <p:blipFill>
          <a:blip r:embed="rId3"/>
          <a:stretch>
            <a:fillRect/>
          </a:stretch>
        </p:blipFill>
        <p:spPr>
          <a:xfrm>
            <a:off x="2214536" y="1173504"/>
            <a:ext cx="4714927" cy="3697982"/>
          </a:xfrm>
          <a:prstGeom prst="rect">
            <a:avLst/>
          </a:prstGeom>
        </p:spPr>
      </p:pic>
    </p:spTree>
    <p:extLst>
      <p:ext uri="{BB962C8B-B14F-4D97-AF65-F5344CB8AC3E}">
        <p14:creationId xmlns:p14="http://schemas.microsoft.com/office/powerpoint/2010/main" val="1692859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F54B-96BC-DD72-1575-9DB7B425C867}"/>
              </a:ext>
            </a:extLst>
          </p:cNvPr>
          <p:cNvSpPr>
            <a:spLocks noGrp="1"/>
          </p:cNvSpPr>
          <p:nvPr>
            <p:ph type="ctrTitle"/>
          </p:nvPr>
        </p:nvSpPr>
        <p:spPr>
          <a:xfrm>
            <a:off x="2630987" y="272014"/>
            <a:ext cx="3761598" cy="887754"/>
          </a:xfrm>
        </p:spPr>
        <p:txBody>
          <a:bodyPr/>
          <a:lstStyle/>
          <a:p>
            <a:pPr algn="ctr"/>
            <a:r>
              <a:rPr lang="en-US" sz="4800" dirty="0"/>
              <a:t>InceptionV3</a:t>
            </a:r>
          </a:p>
        </p:txBody>
      </p:sp>
      <p:pic>
        <p:nvPicPr>
          <p:cNvPr id="6" name="Picture 5">
            <a:extLst>
              <a:ext uri="{FF2B5EF4-FFF2-40B4-BE49-F238E27FC236}">
                <a16:creationId xmlns:a16="http://schemas.microsoft.com/office/drawing/2014/main" id="{719DFE82-081E-1E2F-3111-F69AC423A608}"/>
              </a:ext>
            </a:extLst>
          </p:cNvPr>
          <p:cNvPicPr>
            <a:picLocks noChangeAspect="1"/>
          </p:cNvPicPr>
          <p:nvPr/>
        </p:nvPicPr>
        <p:blipFill>
          <a:blip r:embed="rId2"/>
          <a:stretch>
            <a:fillRect/>
          </a:stretch>
        </p:blipFill>
        <p:spPr>
          <a:xfrm>
            <a:off x="2011429" y="1095113"/>
            <a:ext cx="5121141" cy="3983732"/>
          </a:xfrm>
          <a:prstGeom prst="rect">
            <a:avLst/>
          </a:prstGeom>
        </p:spPr>
      </p:pic>
    </p:spTree>
    <p:extLst>
      <p:ext uri="{BB962C8B-B14F-4D97-AF65-F5344CB8AC3E}">
        <p14:creationId xmlns:p14="http://schemas.microsoft.com/office/powerpoint/2010/main" val="3921169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F54B-96BC-DD72-1575-9DB7B425C867}"/>
              </a:ext>
            </a:extLst>
          </p:cNvPr>
          <p:cNvSpPr>
            <a:spLocks noGrp="1"/>
          </p:cNvSpPr>
          <p:nvPr>
            <p:ph type="ctrTitle"/>
          </p:nvPr>
        </p:nvSpPr>
        <p:spPr>
          <a:xfrm>
            <a:off x="2410002" y="281250"/>
            <a:ext cx="4323995" cy="887754"/>
          </a:xfrm>
        </p:spPr>
        <p:txBody>
          <a:bodyPr/>
          <a:lstStyle/>
          <a:p>
            <a:pPr algn="ctr"/>
            <a:r>
              <a:rPr lang="en-US" sz="4800" dirty="0"/>
              <a:t>DenseNet121</a:t>
            </a:r>
          </a:p>
        </p:txBody>
      </p:sp>
      <p:pic>
        <p:nvPicPr>
          <p:cNvPr id="4" name="Picture 3">
            <a:extLst>
              <a:ext uri="{FF2B5EF4-FFF2-40B4-BE49-F238E27FC236}">
                <a16:creationId xmlns:a16="http://schemas.microsoft.com/office/drawing/2014/main" id="{1E7BDFCB-9488-DE9C-7036-3E73489E6E08}"/>
              </a:ext>
            </a:extLst>
          </p:cNvPr>
          <p:cNvPicPr>
            <a:picLocks noChangeAspect="1"/>
          </p:cNvPicPr>
          <p:nvPr/>
        </p:nvPicPr>
        <p:blipFill>
          <a:blip r:embed="rId2"/>
          <a:stretch>
            <a:fillRect/>
          </a:stretch>
        </p:blipFill>
        <p:spPr>
          <a:xfrm>
            <a:off x="6733997" y="521927"/>
            <a:ext cx="1485900" cy="406400"/>
          </a:xfrm>
          <a:prstGeom prst="rect">
            <a:avLst/>
          </a:prstGeom>
        </p:spPr>
      </p:pic>
      <p:pic>
        <p:nvPicPr>
          <p:cNvPr id="7" name="Picture 6">
            <a:extLst>
              <a:ext uri="{FF2B5EF4-FFF2-40B4-BE49-F238E27FC236}">
                <a16:creationId xmlns:a16="http://schemas.microsoft.com/office/drawing/2014/main" id="{0796D73D-6D5E-18D7-2EF8-4D2B89626B5C}"/>
              </a:ext>
            </a:extLst>
          </p:cNvPr>
          <p:cNvPicPr>
            <a:picLocks noChangeAspect="1"/>
          </p:cNvPicPr>
          <p:nvPr/>
        </p:nvPicPr>
        <p:blipFill>
          <a:blip r:embed="rId3"/>
          <a:stretch>
            <a:fillRect/>
          </a:stretch>
        </p:blipFill>
        <p:spPr>
          <a:xfrm>
            <a:off x="2230670" y="1169004"/>
            <a:ext cx="4682658" cy="3688746"/>
          </a:xfrm>
          <a:prstGeom prst="rect">
            <a:avLst/>
          </a:prstGeom>
        </p:spPr>
      </p:pic>
    </p:spTree>
    <p:extLst>
      <p:ext uri="{BB962C8B-B14F-4D97-AF65-F5344CB8AC3E}">
        <p14:creationId xmlns:p14="http://schemas.microsoft.com/office/powerpoint/2010/main" val="1319306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62"/>
          <p:cNvSpPr/>
          <p:nvPr/>
        </p:nvSpPr>
        <p:spPr>
          <a:xfrm>
            <a:off x="2834286" y="1232023"/>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2"/>
          <p:cNvSpPr/>
          <p:nvPr/>
        </p:nvSpPr>
        <p:spPr>
          <a:xfrm>
            <a:off x="5558908" y="1232023"/>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2"/>
          <p:cNvSpPr/>
          <p:nvPr/>
        </p:nvSpPr>
        <p:spPr>
          <a:xfrm>
            <a:off x="5556883" y="2941893"/>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2"/>
          <p:cNvSpPr/>
          <p:nvPr/>
        </p:nvSpPr>
        <p:spPr>
          <a:xfrm>
            <a:off x="2893054" y="3012734"/>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2"/>
          <p:cNvSpPr txBox="1">
            <a:spLocks noGrp="1"/>
          </p:cNvSpPr>
          <p:nvPr>
            <p:ph type="title"/>
          </p:nvPr>
        </p:nvSpPr>
        <p:spPr>
          <a:xfrm>
            <a:off x="1956254" y="1855852"/>
            <a:ext cx="2479389"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Problem Statment</a:t>
            </a:r>
            <a:endParaRPr sz="2000" dirty="0"/>
          </a:p>
        </p:txBody>
      </p:sp>
      <p:sp>
        <p:nvSpPr>
          <p:cNvPr id="660" name="Google Shape;660;p62"/>
          <p:cNvSpPr txBox="1">
            <a:spLocks noGrp="1"/>
          </p:cNvSpPr>
          <p:nvPr>
            <p:ph type="title" idx="2"/>
          </p:nvPr>
        </p:nvSpPr>
        <p:spPr>
          <a:xfrm>
            <a:off x="4522294" y="3656502"/>
            <a:ext cx="2750181"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Models Training/Testing</a:t>
            </a:r>
            <a:endParaRPr sz="2000" dirty="0"/>
          </a:p>
        </p:txBody>
      </p:sp>
      <p:sp>
        <p:nvSpPr>
          <p:cNvPr id="662" name="Google Shape;662;p62"/>
          <p:cNvSpPr txBox="1">
            <a:spLocks noGrp="1"/>
          </p:cNvSpPr>
          <p:nvPr>
            <p:ph type="title" idx="4"/>
          </p:nvPr>
        </p:nvSpPr>
        <p:spPr>
          <a:xfrm>
            <a:off x="4724224" y="1843056"/>
            <a:ext cx="2548251"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Data Acquisition</a:t>
            </a:r>
            <a:endParaRPr sz="2000" dirty="0"/>
          </a:p>
        </p:txBody>
      </p:sp>
      <p:sp>
        <p:nvSpPr>
          <p:cNvPr id="666" name="Google Shape;666;p62"/>
          <p:cNvSpPr txBox="1">
            <a:spLocks noGrp="1"/>
          </p:cNvSpPr>
          <p:nvPr>
            <p:ph type="title" idx="9"/>
          </p:nvPr>
        </p:nvSpPr>
        <p:spPr>
          <a:xfrm>
            <a:off x="1700016" y="3656502"/>
            <a:ext cx="3285275"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Data Preparation</a:t>
            </a:r>
            <a:endParaRPr sz="2000" dirty="0"/>
          </a:p>
        </p:txBody>
      </p:sp>
      <p:sp>
        <p:nvSpPr>
          <p:cNvPr id="667" name="Google Shape;667;p62"/>
          <p:cNvSpPr txBox="1">
            <a:spLocks noGrp="1"/>
          </p:cNvSpPr>
          <p:nvPr>
            <p:ph type="title" idx="14"/>
          </p:nvPr>
        </p:nvSpPr>
        <p:spPr>
          <a:xfrm>
            <a:off x="2842254" y="3125070"/>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68" name="Google Shape;668;p62"/>
          <p:cNvSpPr txBox="1">
            <a:spLocks noGrp="1"/>
          </p:cNvSpPr>
          <p:nvPr>
            <p:ph type="title" idx="15"/>
          </p:nvPr>
        </p:nvSpPr>
        <p:spPr>
          <a:xfrm>
            <a:off x="5502586" y="3054229"/>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670" name="Google Shape;670;p62"/>
          <p:cNvSpPr txBox="1">
            <a:spLocks noGrp="1"/>
          </p:cNvSpPr>
          <p:nvPr>
            <p:ph type="title" idx="8"/>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672" name="Google Shape;672;p62"/>
          <p:cNvSpPr txBox="1">
            <a:spLocks noGrp="1"/>
          </p:cNvSpPr>
          <p:nvPr>
            <p:ph type="title" idx="17"/>
          </p:nvPr>
        </p:nvSpPr>
        <p:spPr>
          <a:xfrm>
            <a:off x="5502863" y="1344375"/>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73" name="Google Shape;673;p62"/>
          <p:cNvSpPr txBox="1">
            <a:spLocks noGrp="1"/>
          </p:cNvSpPr>
          <p:nvPr>
            <p:ph type="title" idx="18"/>
          </p:nvPr>
        </p:nvSpPr>
        <p:spPr>
          <a:xfrm>
            <a:off x="2781738" y="1344375"/>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674" name="Google Shape;674;p62"/>
          <p:cNvGrpSpPr/>
          <p:nvPr/>
        </p:nvGrpSpPr>
        <p:grpSpPr>
          <a:xfrm>
            <a:off x="903663" y="1394813"/>
            <a:ext cx="1154625" cy="430500"/>
            <a:chOff x="4042650" y="642025"/>
            <a:chExt cx="1154625" cy="430500"/>
          </a:xfrm>
        </p:grpSpPr>
        <p:sp>
          <p:nvSpPr>
            <p:cNvPr id="675" name="Google Shape;675;p62"/>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2"/>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 name="Google Shape;677;p62"/>
          <p:cNvGrpSpPr/>
          <p:nvPr/>
        </p:nvGrpSpPr>
        <p:grpSpPr>
          <a:xfrm>
            <a:off x="7065063" y="1394813"/>
            <a:ext cx="1154625" cy="430500"/>
            <a:chOff x="4042650" y="642025"/>
            <a:chExt cx="1154625" cy="430500"/>
          </a:xfrm>
        </p:grpSpPr>
        <p:sp>
          <p:nvSpPr>
            <p:cNvPr id="678" name="Google Shape;678;p62"/>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2"/>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3"/>
                                        </p:tgtEl>
                                        <p:attrNameLst>
                                          <p:attrName>style.visibility</p:attrName>
                                        </p:attrNameLst>
                                      </p:cBhvr>
                                      <p:to>
                                        <p:strVal val="visible"/>
                                      </p:to>
                                    </p:set>
                                    <p:animEffect transition="in" filter="fade">
                                      <p:cBhvr>
                                        <p:cTn id="7" dur="1000"/>
                                        <p:tgtEl>
                                          <p:spTgt spid="653"/>
                                        </p:tgtEl>
                                      </p:cBhvr>
                                    </p:animEffect>
                                  </p:childTnLst>
                                </p:cTn>
                              </p:par>
                              <p:par>
                                <p:cTn id="8" presetID="10" presetClass="entr" presetSubtype="0" fill="hold" nodeType="withEffect">
                                  <p:stCondLst>
                                    <p:cond delay="0"/>
                                  </p:stCondLst>
                                  <p:childTnLst>
                                    <p:set>
                                      <p:cBhvr>
                                        <p:cTn id="9" dur="1" fill="hold">
                                          <p:stCondLst>
                                            <p:cond delay="0"/>
                                          </p:stCondLst>
                                        </p:cTn>
                                        <p:tgtEl>
                                          <p:spTgt spid="658"/>
                                        </p:tgtEl>
                                        <p:attrNameLst>
                                          <p:attrName>style.visibility</p:attrName>
                                        </p:attrNameLst>
                                      </p:cBhvr>
                                      <p:to>
                                        <p:strVal val="visible"/>
                                      </p:to>
                                    </p:set>
                                    <p:animEffect transition="in" filter="fade">
                                      <p:cBhvr>
                                        <p:cTn id="10" dur="1000"/>
                                        <p:tgtEl>
                                          <p:spTgt spid="658"/>
                                        </p:tgtEl>
                                      </p:cBhvr>
                                    </p:animEffect>
                                  </p:childTnLst>
                                </p:cTn>
                              </p:par>
                              <p:par>
                                <p:cTn id="11" presetID="10" presetClass="entr" presetSubtype="0" fill="hold" nodeType="withEffect">
                                  <p:stCondLst>
                                    <p:cond delay="0"/>
                                  </p:stCondLst>
                                  <p:childTnLst>
                                    <p:set>
                                      <p:cBhvr>
                                        <p:cTn id="12" dur="1" fill="hold">
                                          <p:stCondLst>
                                            <p:cond delay="0"/>
                                          </p:stCondLst>
                                        </p:cTn>
                                        <p:tgtEl>
                                          <p:spTgt spid="673"/>
                                        </p:tgtEl>
                                        <p:attrNameLst>
                                          <p:attrName>style.visibility</p:attrName>
                                        </p:attrNameLst>
                                      </p:cBhvr>
                                      <p:to>
                                        <p:strVal val="visible"/>
                                      </p:to>
                                    </p:set>
                                    <p:animEffect transition="in" filter="fade">
                                      <p:cBhvr>
                                        <p:cTn id="13" dur="1000"/>
                                        <p:tgtEl>
                                          <p:spTgt spid="67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54"/>
                                        </p:tgtEl>
                                        <p:attrNameLst>
                                          <p:attrName>style.visibility</p:attrName>
                                        </p:attrNameLst>
                                      </p:cBhvr>
                                      <p:to>
                                        <p:strVal val="visible"/>
                                      </p:to>
                                    </p:set>
                                    <p:animEffect transition="in" filter="fade">
                                      <p:cBhvr>
                                        <p:cTn id="18" dur="1000"/>
                                        <p:tgtEl>
                                          <p:spTgt spid="654"/>
                                        </p:tgtEl>
                                      </p:cBhvr>
                                    </p:animEffect>
                                  </p:childTnLst>
                                </p:cTn>
                              </p:par>
                              <p:par>
                                <p:cTn id="19" presetID="10" presetClass="entr" presetSubtype="0" fill="hold" nodeType="withEffect">
                                  <p:stCondLst>
                                    <p:cond delay="0"/>
                                  </p:stCondLst>
                                  <p:childTnLst>
                                    <p:set>
                                      <p:cBhvr>
                                        <p:cTn id="20" dur="1" fill="hold">
                                          <p:stCondLst>
                                            <p:cond delay="0"/>
                                          </p:stCondLst>
                                        </p:cTn>
                                        <p:tgtEl>
                                          <p:spTgt spid="662"/>
                                        </p:tgtEl>
                                        <p:attrNameLst>
                                          <p:attrName>style.visibility</p:attrName>
                                        </p:attrNameLst>
                                      </p:cBhvr>
                                      <p:to>
                                        <p:strVal val="visible"/>
                                      </p:to>
                                    </p:set>
                                    <p:animEffect transition="in" filter="fade">
                                      <p:cBhvr>
                                        <p:cTn id="21" dur="1000"/>
                                        <p:tgtEl>
                                          <p:spTgt spid="662"/>
                                        </p:tgtEl>
                                      </p:cBhvr>
                                    </p:animEffect>
                                  </p:childTnLst>
                                </p:cTn>
                              </p:par>
                              <p:par>
                                <p:cTn id="22" presetID="10" presetClass="entr" presetSubtype="0" fill="hold" nodeType="withEffect">
                                  <p:stCondLst>
                                    <p:cond delay="0"/>
                                  </p:stCondLst>
                                  <p:childTnLst>
                                    <p:set>
                                      <p:cBhvr>
                                        <p:cTn id="23" dur="1" fill="hold">
                                          <p:stCondLst>
                                            <p:cond delay="0"/>
                                          </p:stCondLst>
                                        </p:cTn>
                                        <p:tgtEl>
                                          <p:spTgt spid="672"/>
                                        </p:tgtEl>
                                        <p:attrNameLst>
                                          <p:attrName>style.visibility</p:attrName>
                                        </p:attrNameLst>
                                      </p:cBhvr>
                                      <p:to>
                                        <p:strVal val="visible"/>
                                      </p:to>
                                    </p:set>
                                    <p:animEffect transition="in" filter="fade">
                                      <p:cBhvr>
                                        <p:cTn id="24" dur="1000"/>
                                        <p:tgtEl>
                                          <p:spTgt spid="67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57"/>
                                        </p:tgtEl>
                                        <p:attrNameLst>
                                          <p:attrName>style.visibility</p:attrName>
                                        </p:attrNameLst>
                                      </p:cBhvr>
                                      <p:to>
                                        <p:strVal val="visible"/>
                                      </p:to>
                                    </p:set>
                                    <p:animEffect transition="in" filter="fade">
                                      <p:cBhvr>
                                        <p:cTn id="29" dur="1000"/>
                                        <p:tgtEl>
                                          <p:spTgt spid="657"/>
                                        </p:tgtEl>
                                      </p:cBhvr>
                                    </p:animEffect>
                                  </p:childTnLst>
                                </p:cTn>
                              </p:par>
                              <p:par>
                                <p:cTn id="30" presetID="10" presetClass="entr" presetSubtype="0" fill="hold" nodeType="withEffect">
                                  <p:stCondLst>
                                    <p:cond delay="0"/>
                                  </p:stCondLst>
                                  <p:childTnLst>
                                    <p:set>
                                      <p:cBhvr>
                                        <p:cTn id="31" dur="1" fill="hold">
                                          <p:stCondLst>
                                            <p:cond delay="0"/>
                                          </p:stCondLst>
                                        </p:cTn>
                                        <p:tgtEl>
                                          <p:spTgt spid="666"/>
                                        </p:tgtEl>
                                        <p:attrNameLst>
                                          <p:attrName>style.visibility</p:attrName>
                                        </p:attrNameLst>
                                      </p:cBhvr>
                                      <p:to>
                                        <p:strVal val="visible"/>
                                      </p:to>
                                    </p:set>
                                    <p:animEffect transition="in" filter="fade">
                                      <p:cBhvr>
                                        <p:cTn id="32" dur="1000"/>
                                        <p:tgtEl>
                                          <p:spTgt spid="666"/>
                                        </p:tgtEl>
                                      </p:cBhvr>
                                    </p:animEffect>
                                  </p:childTnLst>
                                </p:cTn>
                              </p:par>
                              <p:par>
                                <p:cTn id="33" presetID="10" presetClass="entr" presetSubtype="0" fill="hold" nodeType="withEffect">
                                  <p:stCondLst>
                                    <p:cond delay="0"/>
                                  </p:stCondLst>
                                  <p:childTnLst>
                                    <p:set>
                                      <p:cBhvr>
                                        <p:cTn id="34" dur="1" fill="hold">
                                          <p:stCondLst>
                                            <p:cond delay="0"/>
                                          </p:stCondLst>
                                        </p:cTn>
                                        <p:tgtEl>
                                          <p:spTgt spid="667"/>
                                        </p:tgtEl>
                                        <p:attrNameLst>
                                          <p:attrName>style.visibility</p:attrName>
                                        </p:attrNameLst>
                                      </p:cBhvr>
                                      <p:to>
                                        <p:strVal val="visible"/>
                                      </p:to>
                                    </p:set>
                                    <p:animEffect transition="in" filter="fade">
                                      <p:cBhvr>
                                        <p:cTn id="35" dur="1000"/>
                                        <p:tgtEl>
                                          <p:spTgt spid="66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56"/>
                                        </p:tgtEl>
                                        <p:attrNameLst>
                                          <p:attrName>style.visibility</p:attrName>
                                        </p:attrNameLst>
                                      </p:cBhvr>
                                      <p:to>
                                        <p:strVal val="visible"/>
                                      </p:to>
                                    </p:set>
                                    <p:animEffect transition="in" filter="fade">
                                      <p:cBhvr>
                                        <p:cTn id="40" dur="1000"/>
                                        <p:tgtEl>
                                          <p:spTgt spid="656"/>
                                        </p:tgtEl>
                                      </p:cBhvr>
                                    </p:animEffect>
                                  </p:childTnLst>
                                </p:cTn>
                              </p:par>
                              <p:par>
                                <p:cTn id="41" presetID="10" presetClass="entr" presetSubtype="0" fill="hold" nodeType="withEffect">
                                  <p:stCondLst>
                                    <p:cond delay="0"/>
                                  </p:stCondLst>
                                  <p:childTnLst>
                                    <p:set>
                                      <p:cBhvr>
                                        <p:cTn id="42" dur="1" fill="hold">
                                          <p:stCondLst>
                                            <p:cond delay="0"/>
                                          </p:stCondLst>
                                        </p:cTn>
                                        <p:tgtEl>
                                          <p:spTgt spid="660"/>
                                        </p:tgtEl>
                                        <p:attrNameLst>
                                          <p:attrName>style.visibility</p:attrName>
                                        </p:attrNameLst>
                                      </p:cBhvr>
                                      <p:to>
                                        <p:strVal val="visible"/>
                                      </p:to>
                                    </p:set>
                                    <p:animEffect transition="in" filter="fade">
                                      <p:cBhvr>
                                        <p:cTn id="43" dur="1000"/>
                                        <p:tgtEl>
                                          <p:spTgt spid="660"/>
                                        </p:tgtEl>
                                      </p:cBhvr>
                                    </p:animEffect>
                                  </p:childTnLst>
                                </p:cTn>
                              </p:par>
                              <p:par>
                                <p:cTn id="44" presetID="10" presetClass="entr" presetSubtype="0" fill="hold" nodeType="withEffect">
                                  <p:stCondLst>
                                    <p:cond delay="0"/>
                                  </p:stCondLst>
                                  <p:childTnLst>
                                    <p:set>
                                      <p:cBhvr>
                                        <p:cTn id="45" dur="1" fill="hold">
                                          <p:stCondLst>
                                            <p:cond delay="0"/>
                                          </p:stCondLst>
                                        </p:cTn>
                                        <p:tgtEl>
                                          <p:spTgt spid="668"/>
                                        </p:tgtEl>
                                        <p:attrNameLst>
                                          <p:attrName>style.visibility</p:attrName>
                                        </p:attrNameLst>
                                      </p:cBhvr>
                                      <p:to>
                                        <p:strVal val="visible"/>
                                      </p:to>
                                    </p:set>
                                    <p:animEffect transition="in" filter="fade">
                                      <p:cBhvr>
                                        <p:cTn id="46" dur="1000"/>
                                        <p:tgtEl>
                                          <p:spTgt spid="66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77"/>
                                        </p:tgtEl>
                                        <p:attrNameLst>
                                          <p:attrName>style.visibility</p:attrName>
                                        </p:attrNameLst>
                                      </p:cBhvr>
                                      <p:to>
                                        <p:strVal val="visible"/>
                                      </p:to>
                                    </p:set>
                                    <p:animEffect transition="in" filter="fade">
                                      <p:cBhvr>
                                        <p:cTn id="51" dur="1000"/>
                                        <p:tgtEl>
                                          <p:spTgt spid="677"/>
                                        </p:tgtEl>
                                      </p:cBhvr>
                                    </p:animEffect>
                                  </p:childTnLst>
                                </p:cTn>
                              </p:par>
                              <p:par>
                                <p:cTn id="52" presetID="10" presetClass="entr" presetSubtype="0" fill="hold" nodeType="withEffect">
                                  <p:stCondLst>
                                    <p:cond delay="0"/>
                                  </p:stCondLst>
                                  <p:childTnLst>
                                    <p:set>
                                      <p:cBhvr>
                                        <p:cTn id="53" dur="1" fill="hold">
                                          <p:stCondLst>
                                            <p:cond delay="0"/>
                                          </p:stCondLst>
                                        </p:cTn>
                                        <p:tgtEl>
                                          <p:spTgt spid="674"/>
                                        </p:tgtEl>
                                        <p:attrNameLst>
                                          <p:attrName>style.visibility</p:attrName>
                                        </p:attrNameLst>
                                      </p:cBhvr>
                                      <p:to>
                                        <p:strVal val="visible"/>
                                      </p:to>
                                    </p:set>
                                    <p:animEffect transition="in" filter="fade">
                                      <p:cBhvr>
                                        <p:cTn id="54" dur="1000"/>
                                        <p:tgtEl>
                                          <p:spTgt spid="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F54B-96BC-DD72-1575-9DB7B425C867}"/>
              </a:ext>
            </a:extLst>
          </p:cNvPr>
          <p:cNvSpPr>
            <a:spLocks noGrp="1"/>
          </p:cNvSpPr>
          <p:nvPr>
            <p:ph type="ctrTitle"/>
          </p:nvPr>
        </p:nvSpPr>
        <p:spPr>
          <a:xfrm>
            <a:off x="2410002" y="281250"/>
            <a:ext cx="4323995" cy="887754"/>
          </a:xfrm>
        </p:spPr>
        <p:txBody>
          <a:bodyPr/>
          <a:lstStyle/>
          <a:p>
            <a:pPr algn="ctr"/>
            <a:r>
              <a:rPr lang="en-US" sz="4800" dirty="0"/>
              <a:t>DenseNet121</a:t>
            </a:r>
          </a:p>
        </p:txBody>
      </p:sp>
      <p:pic>
        <p:nvPicPr>
          <p:cNvPr id="4" name="Picture 3">
            <a:extLst>
              <a:ext uri="{FF2B5EF4-FFF2-40B4-BE49-F238E27FC236}">
                <a16:creationId xmlns:a16="http://schemas.microsoft.com/office/drawing/2014/main" id="{8F2E7DCC-215F-D4F3-E061-448998044140}"/>
              </a:ext>
            </a:extLst>
          </p:cNvPr>
          <p:cNvPicPr>
            <a:picLocks noChangeAspect="1"/>
          </p:cNvPicPr>
          <p:nvPr/>
        </p:nvPicPr>
        <p:blipFill>
          <a:blip r:embed="rId2"/>
          <a:stretch>
            <a:fillRect/>
          </a:stretch>
        </p:blipFill>
        <p:spPr>
          <a:xfrm>
            <a:off x="2134144" y="1169004"/>
            <a:ext cx="4875712" cy="3742323"/>
          </a:xfrm>
          <a:prstGeom prst="rect">
            <a:avLst/>
          </a:prstGeom>
        </p:spPr>
      </p:pic>
    </p:spTree>
    <p:extLst>
      <p:ext uri="{BB962C8B-B14F-4D97-AF65-F5344CB8AC3E}">
        <p14:creationId xmlns:p14="http://schemas.microsoft.com/office/powerpoint/2010/main" val="2870042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F54B-96BC-DD72-1575-9DB7B425C867}"/>
              </a:ext>
            </a:extLst>
          </p:cNvPr>
          <p:cNvSpPr>
            <a:spLocks noGrp="1"/>
          </p:cNvSpPr>
          <p:nvPr>
            <p:ph type="ctrTitle"/>
          </p:nvPr>
        </p:nvSpPr>
        <p:spPr>
          <a:xfrm>
            <a:off x="2410002" y="281250"/>
            <a:ext cx="4323995" cy="887754"/>
          </a:xfrm>
        </p:spPr>
        <p:txBody>
          <a:bodyPr/>
          <a:lstStyle/>
          <a:p>
            <a:pPr algn="ctr"/>
            <a:r>
              <a:rPr lang="en-US" sz="4800" dirty="0"/>
              <a:t>MobileNetV2</a:t>
            </a:r>
          </a:p>
        </p:txBody>
      </p:sp>
      <p:pic>
        <p:nvPicPr>
          <p:cNvPr id="3" name="Picture 2">
            <a:extLst>
              <a:ext uri="{FF2B5EF4-FFF2-40B4-BE49-F238E27FC236}">
                <a16:creationId xmlns:a16="http://schemas.microsoft.com/office/drawing/2014/main" id="{EB7E9FB9-F8C4-E756-A361-15544890CC3F}"/>
              </a:ext>
            </a:extLst>
          </p:cNvPr>
          <p:cNvPicPr>
            <a:picLocks noChangeAspect="1"/>
          </p:cNvPicPr>
          <p:nvPr/>
        </p:nvPicPr>
        <p:blipFill>
          <a:blip r:embed="rId2"/>
          <a:stretch>
            <a:fillRect/>
          </a:stretch>
        </p:blipFill>
        <p:spPr>
          <a:xfrm>
            <a:off x="6733997" y="521927"/>
            <a:ext cx="1485900" cy="406400"/>
          </a:xfrm>
          <a:prstGeom prst="rect">
            <a:avLst/>
          </a:prstGeom>
        </p:spPr>
      </p:pic>
      <p:pic>
        <p:nvPicPr>
          <p:cNvPr id="6" name="Picture 5">
            <a:extLst>
              <a:ext uri="{FF2B5EF4-FFF2-40B4-BE49-F238E27FC236}">
                <a16:creationId xmlns:a16="http://schemas.microsoft.com/office/drawing/2014/main" id="{8D6CCD43-B8E7-46C4-60CE-3E4B6D6C7596}"/>
              </a:ext>
            </a:extLst>
          </p:cNvPr>
          <p:cNvPicPr>
            <a:picLocks noChangeAspect="1"/>
          </p:cNvPicPr>
          <p:nvPr/>
        </p:nvPicPr>
        <p:blipFill>
          <a:blip r:embed="rId3"/>
          <a:stretch>
            <a:fillRect/>
          </a:stretch>
        </p:blipFill>
        <p:spPr>
          <a:xfrm>
            <a:off x="2262042" y="1212821"/>
            <a:ext cx="4619914" cy="3649429"/>
          </a:xfrm>
          <a:prstGeom prst="rect">
            <a:avLst/>
          </a:prstGeom>
        </p:spPr>
      </p:pic>
    </p:spTree>
    <p:extLst>
      <p:ext uri="{BB962C8B-B14F-4D97-AF65-F5344CB8AC3E}">
        <p14:creationId xmlns:p14="http://schemas.microsoft.com/office/powerpoint/2010/main" val="3854178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F54B-96BC-DD72-1575-9DB7B425C867}"/>
              </a:ext>
            </a:extLst>
          </p:cNvPr>
          <p:cNvSpPr>
            <a:spLocks noGrp="1"/>
          </p:cNvSpPr>
          <p:nvPr>
            <p:ph type="ctrTitle"/>
          </p:nvPr>
        </p:nvSpPr>
        <p:spPr>
          <a:xfrm>
            <a:off x="2410002" y="281250"/>
            <a:ext cx="4323995" cy="887754"/>
          </a:xfrm>
        </p:spPr>
        <p:txBody>
          <a:bodyPr/>
          <a:lstStyle/>
          <a:p>
            <a:pPr algn="ctr"/>
            <a:r>
              <a:rPr lang="en-US" sz="4800" dirty="0"/>
              <a:t>MobileNetV2</a:t>
            </a:r>
          </a:p>
        </p:txBody>
      </p:sp>
      <p:pic>
        <p:nvPicPr>
          <p:cNvPr id="5" name="Picture 4">
            <a:extLst>
              <a:ext uri="{FF2B5EF4-FFF2-40B4-BE49-F238E27FC236}">
                <a16:creationId xmlns:a16="http://schemas.microsoft.com/office/drawing/2014/main" id="{7D53C501-EFBF-8E04-64B4-4323AF0DEBBE}"/>
              </a:ext>
            </a:extLst>
          </p:cNvPr>
          <p:cNvPicPr>
            <a:picLocks noChangeAspect="1"/>
          </p:cNvPicPr>
          <p:nvPr/>
        </p:nvPicPr>
        <p:blipFill>
          <a:blip r:embed="rId2"/>
          <a:stretch>
            <a:fillRect/>
          </a:stretch>
        </p:blipFill>
        <p:spPr>
          <a:xfrm>
            <a:off x="1949434" y="1062063"/>
            <a:ext cx="5245131" cy="3897864"/>
          </a:xfrm>
          <a:prstGeom prst="rect">
            <a:avLst/>
          </a:prstGeom>
        </p:spPr>
      </p:pic>
    </p:spTree>
    <p:extLst>
      <p:ext uri="{BB962C8B-B14F-4D97-AF65-F5344CB8AC3E}">
        <p14:creationId xmlns:p14="http://schemas.microsoft.com/office/powerpoint/2010/main" val="4039802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F54B-96BC-DD72-1575-9DB7B425C867}"/>
              </a:ext>
            </a:extLst>
          </p:cNvPr>
          <p:cNvSpPr>
            <a:spLocks noGrp="1"/>
          </p:cNvSpPr>
          <p:nvPr>
            <p:ph type="ctrTitle"/>
          </p:nvPr>
        </p:nvSpPr>
        <p:spPr>
          <a:xfrm>
            <a:off x="2410002" y="281250"/>
            <a:ext cx="4323995" cy="887754"/>
          </a:xfrm>
        </p:spPr>
        <p:txBody>
          <a:bodyPr/>
          <a:lstStyle/>
          <a:p>
            <a:pPr algn="ctr"/>
            <a:r>
              <a:rPr lang="en-US" sz="4800" dirty="0" err="1"/>
              <a:t>EfficientNet</a:t>
            </a:r>
            <a:endParaRPr lang="en-US" sz="4800" dirty="0"/>
          </a:p>
        </p:txBody>
      </p:sp>
      <p:pic>
        <p:nvPicPr>
          <p:cNvPr id="3" name="Picture 2">
            <a:extLst>
              <a:ext uri="{FF2B5EF4-FFF2-40B4-BE49-F238E27FC236}">
                <a16:creationId xmlns:a16="http://schemas.microsoft.com/office/drawing/2014/main" id="{91A5C963-90FC-0C4C-71D3-E6BB1CC067FF}"/>
              </a:ext>
            </a:extLst>
          </p:cNvPr>
          <p:cNvPicPr>
            <a:picLocks noChangeAspect="1"/>
          </p:cNvPicPr>
          <p:nvPr/>
        </p:nvPicPr>
        <p:blipFill>
          <a:blip r:embed="rId2"/>
          <a:stretch>
            <a:fillRect/>
          </a:stretch>
        </p:blipFill>
        <p:spPr>
          <a:xfrm>
            <a:off x="6733997" y="521927"/>
            <a:ext cx="1485900" cy="406400"/>
          </a:xfrm>
          <a:prstGeom prst="rect">
            <a:avLst/>
          </a:prstGeom>
        </p:spPr>
      </p:pic>
      <p:pic>
        <p:nvPicPr>
          <p:cNvPr id="5" name="Picture 4">
            <a:extLst>
              <a:ext uri="{FF2B5EF4-FFF2-40B4-BE49-F238E27FC236}">
                <a16:creationId xmlns:a16="http://schemas.microsoft.com/office/drawing/2014/main" id="{767AA8DC-B624-E6DC-450F-5CBCE5E6E7F5}"/>
              </a:ext>
            </a:extLst>
          </p:cNvPr>
          <p:cNvPicPr>
            <a:picLocks noChangeAspect="1"/>
          </p:cNvPicPr>
          <p:nvPr/>
        </p:nvPicPr>
        <p:blipFill>
          <a:blip r:embed="rId3"/>
          <a:stretch>
            <a:fillRect/>
          </a:stretch>
        </p:blipFill>
        <p:spPr>
          <a:xfrm>
            <a:off x="2070646" y="1094190"/>
            <a:ext cx="5002708" cy="3843282"/>
          </a:xfrm>
          <a:prstGeom prst="rect">
            <a:avLst/>
          </a:prstGeom>
        </p:spPr>
      </p:pic>
    </p:spTree>
    <p:extLst>
      <p:ext uri="{BB962C8B-B14F-4D97-AF65-F5344CB8AC3E}">
        <p14:creationId xmlns:p14="http://schemas.microsoft.com/office/powerpoint/2010/main" val="830133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F54B-96BC-DD72-1575-9DB7B425C867}"/>
              </a:ext>
            </a:extLst>
          </p:cNvPr>
          <p:cNvSpPr>
            <a:spLocks noGrp="1"/>
          </p:cNvSpPr>
          <p:nvPr>
            <p:ph type="ctrTitle"/>
          </p:nvPr>
        </p:nvSpPr>
        <p:spPr>
          <a:xfrm>
            <a:off x="2410002" y="281250"/>
            <a:ext cx="4323995" cy="887754"/>
          </a:xfrm>
        </p:spPr>
        <p:txBody>
          <a:bodyPr/>
          <a:lstStyle/>
          <a:p>
            <a:pPr algn="ctr"/>
            <a:r>
              <a:rPr lang="en-US" sz="4800" dirty="0" err="1"/>
              <a:t>EfficientNet</a:t>
            </a:r>
            <a:endParaRPr lang="en-US" sz="4800" dirty="0"/>
          </a:p>
        </p:txBody>
      </p:sp>
      <p:pic>
        <p:nvPicPr>
          <p:cNvPr id="4" name="Picture 3">
            <a:extLst>
              <a:ext uri="{FF2B5EF4-FFF2-40B4-BE49-F238E27FC236}">
                <a16:creationId xmlns:a16="http://schemas.microsoft.com/office/drawing/2014/main" id="{A4052AF0-1888-1723-841C-976D922EB059}"/>
              </a:ext>
            </a:extLst>
          </p:cNvPr>
          <p:cNvPicPr>
            <a:picLocks noChangeAspect="1"/>
          </p:cNvPicPr>
          <p:nvPr/>
        </p:nvPicPr>
        <p:blipFill>
          <a:blip r:embed="rId2"/>
          <a:stretch>
            <a:fillRect/>
          </a:stretch>
        </p:blipFill>
        <p:spPr>
          <a:xfrm>
            <a:off x="1692403" y="1039091"/>
            <a:ext cx="5759192" cy="3913216"/>
          </a:xfrm>
          <a:prstGeom prst="rect">
            <a:avLst/>
          </a:prstGeom>
        </p:spPr>
      </p:pic>
    </p:spTree>
    <p:extLst>
      <p:ext uri="{BB962C8B-B14F-4D97-AF65-F5344CB8AC3E}">
        <p14:creationId xmlns:p14="http://schemas.microsoft.com/office/powerpoint/2010/main" val="4121133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80" name="Google Shape;980;p78"/>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8"/>
          <p:cNvSpPr txBox="1">
            <a:spLocks noGrp="1"/>
          </p:cNvSpPr>
          <p:nvPr>
            <p:ph type="title"/>
          </p:nvPr>
        </p:nvSpPr>
        <p:spPr>
          <a:xfrm>
            <a:off x="1849249" y="1917463"/>
            <a:ext cx="5544076" cy="99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dirty="0"/>
          </a:p>
        </p:txBody>
      </p:sp>
      <p:grpSp>
        <p:nvGrpSpPr>
          <p:cNvPr id="984" name="Google Shape;984;p78"/>
          <p:cNvGrpSpPr/>
          <p:nvPr/>
        </p:nvGrpSpPr>
        <p:grpSpPr>
          <a:xfrm rot="5400000">
            <a:off x="7906992" y="4016075"/>
            <a:ext cx="1160092" cy="63948"/>
            <a:chOff x="3779200" y="1371600"/>
            <a:chExt cx="1992600" cy="109500"/>
          </a:xfrm>
        </p:grpSpPr>
        <p:sp>
          <p:nvSpPr>
            <p:cNvPr id="985" name="Google Shape;985;p78"/>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8"/>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8"/>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8"/>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8"/>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8"/>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78"/>
          <p:cNvGrpSpPr/>
          <p:nvPr/>
        </p:nvGrpSpPr>
        <p:grpSpPr>
          <a:xfrm rot="5400000">
            <a:off x="76917" y="1063475"/>
            <a:ext cx="1160092" cy="63948"/>
            <a:chOff x="3779200" y="1371600"/>
            <a:chExt cx="1992600" cy="109500"/>
          </a:xfrm>
        </p:grpSpPr>
        <p:sp>
          <p:nvSpPr>
            <p:cNvPr id="992" name="Google Shape;992;p78"/>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8"/>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8"/>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8"/>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8"/>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8"/>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78"/>
          <p:cNvGrpSpPr/>
          <p:nvPr/>
        </p:nvGrpSpPr>
        <p:grpSpPr>
          <a:xfrm>
            <a:off x="6487700" y="903313"/>
            <a:ext cx="1154625" cy="1014150"/>
            <a:chOff x="6487700" y="903313"/>
            <a:chExt cx="1154625" cy="1014150"/>
          </a:xfrm>
        </p:grpSpPr>
        <p:grpSp>
          <p:nvGrpSpPr>
            <p:cNvPr id="999" name="Google Shape;999;p78"/>
            <p:cNvGrpSpPr/>
            <p:nvPr/>
          </p:nvGrpSpPr>
          <p:grpSpPr>
            <a:xfrm flipH="1">
              <a:off x="6487700" y="1486963"/>
              <a:ext cx="1154625" cy="430500"/>
              <a:chOff x="4042650" y="642025"/>
              <a:chExt cx="1154625" cy="430500"/>
            </a:xfrm>
          </p:grpSpPr>
          <p:sp>
            <p:nvSpPr>
              <p:cNvPr id="1000" name="Google Shape;1000;p78"/>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8"/>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 name="Google Shape;1002;p78"/>
            <p:cNvSpPr/>
            <p:nvPr/>
          </p:nvSpPr>
          <p:spPr>
            <a:xfrm flipH="1">
              <a:off x="7144325" y="903313"/>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78"/>
          <p:cNvGrpSpPr/>
          <p:nvPr/>
        </p:nvGrpSpPr>
        <p:grpSpPr>
          <a:xfrm rot="-5400000" flipH="1">
            <a:off x="275992" y="1615985"/>
            <a:ext cx="2595103" cy="395086"/>
            <a:chOff x="779906" y="4390560"/>
            <a:chExt cx="3183394" cy="484590"/>
          </a:xfrm>
        </p:grpSpPr>
        <p:sp>
          <p:nvSpPr>
            <p:cNvPr id="1004" name="Google Shape;1004;p78"/>
            <p:cNvSpPr/>
            <p:nvPr/>
          </p:nvSpPr>
          <p:spPr>
            <a:xfrm>
              <a:off x="779906" y="4390560"/>
              <a:ext cx="2998690"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8"/>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2189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81"/>
                                        </p:tgtEl>
                                        <p:attrNameLst>
                                          <p:attrName>style.visibility</p:attrName>
                                        </p:attrNameLst>
                                      </p:cBhvr>
                                      <p:to>
                                        <p:strVal val="visible"/>
                                      </p:to>
                                    </p:set>
                                    <p:animEffect transition="in" filter="fade">
                                      <p:cBhvr>
                                        <p:cTn id="7" dur="1000"/>
                                        <p:tgtEl>
                                          <p:spTgt spid="9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0"/>
                                        </p:tgtEl>
                                        <p:attrNameLst>
                                          <p:attrName>style.visibility</p:attrName>
                                        </p:attrNameLst>
                                      </p:cBhvr>
                                      <p:to>
                                        <p:strVal val="visible"/>
                                      </p:to>
                                    </p:set>
                                    <p:animEffect transition="in" filter="fade">
                                      <p:cBhvr>
                                        <p:cTn id="12" dur="1000"/>
                                        <p:tgtEl>
                                          <p:spTgt spid="98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003"/>
                                        </p:tgtEl>
                                        <p:attrNameLst>
                                          <p:attrName>style.visibility</p:attrName>
                                        </p:attrNameLst>
                                      </p:cBhvr>
                                      <p:to>
                                        <p:strVal val="visible"/>
                                      </p:to>
                                    </p:set>
                                    <p:anim calcmode="lin" valueType="num">
                                      <p:cBhvr additive="base">
                                        <p:cTn id="17" dur="1000"/>
                                        <p:tgtEl>
                                          <p:spTgt spid="1003"/>
                                        </p:tgtEl>
                                        <p:attrNameLst>
                                          <p:attrName>ppt_y</p:attrName>
                                        </p:attrNameLst>
                                      </p:cBhvr>
                                      <p:tavLst>
                                        <p:tav tm="0">
                                          <p:val>
                                            <p:strVal val="#ppt_y-1"/>
                                          </p:val>
                                        </p:tav>
                                        <p:tav tm="100000">
                                          <p:val>
                                            <p:strVal val="#ppt_y"/>
                                          </p:val>
                                        </p:tav>
                                      </p:tavLst>
                                    </p:anim>
                                  </p:childTnLst>
                                </p:cTn>
                              </p:par>
                              <p:par>
                                <p:cTn id="18" presetID="2" presetClass="entr" presetSubtype="1" fill="hold" nodeType="withEffect">
                                  <p:stCondLst>
                                    <p:cond delay="0"/>
                                  </p:stCondLst>
                                  <p:childTnLst>
                                    <p:set>
                                      <p:cBhvr>
                                        <p:cTn id="19" dur="1" fill="hold">
                                          <p:stCondLst>
                                            <p:cond delay="0"/>
                                          </p:stCondLst>
                                        </p:cTn>
                                        <p:tgtEl>
                                          <p:spTgt spid="998"/>
                                        </p:tgtEl>
                                        <p:attrNameLst>
                                          <p:attrName>style.visibility</p:attrName>
                                        </p:attrNameLst>
                                      </p:cBhvr>
                                      <p:to>
                                        <p:strVal val="visible"/>
                                      </p:to>
                                    </p:set>
                                    <p:anim calcmode="lin" valueType="num">
                                      <p:cBhvr additive="base">
                                        <p:cTn id="20" dur="1000"/>
                                        <p:tgtEl>
                                          <p:spTgt spid="9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63"/>
          <p:cNvSpPr/>
          <p:nvPr/>
        </p:nvSpPr>
        <p:spPr>
          <a:xfrm>
            <a:off x="713100" y="970250"/>
            <a:ext cx="7578880" cy="30789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63"/>
          <p:cNvSpPr/>
          <p:nvPr/>
        </p:nvSpPr>
        <p:spPr>
          <a:xfrm>
            <a:off x="852020" y="1094350"/>
            <a:ext cx="7720479"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3"/>
          <p:cNvSpPr txBox="1">
            <a:spLocks noGrp="1"/>
          </p:cNvSpPr>
          <p:nvPr>
            <p:ph type="title"/>
          </p:nvPr>
        </p:nvSpPr>
        <p:spPr>
          <a:xfrm>
            <a:off x="1204500" y="1289350"/>
            <a:ext cx="4591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Introduction</a:t>
            </a:r>
            <a:endParaRPr sz="3600" dirty="0"/>
          </a:p>
        </p:txBody>
      </p:sp>
      <p:sp>
        <p:nvSpPr>
          <p:cNvPr id="687" name="Google Shape;687;p63"/>
          <p:cNvSpPr txBox="1">
            <a:spLocks noGrp="1"/>
          </p:cNvSpPr>
          <p:nvPr>
            <p:ph type="subTitle" idx="1"/>
          </p:nvPr>
        </p:nvSpPr>
        <p:spPr>
          <a:xfrm>
            <a:off x="1204500" y="1873040"/>
            <a:ext cx="6851533" cy="17579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t>In this project, we address the food classification problem using transfer learning. By leveraging pre-trained deep learning models like </a:t>
            </a:r>
            <a:r>
              <a:rPr lang="en-US" sz="1600" dirty="0" err="1"/>
              <a:t>AlexNet</a:t>
            </a:r>
            <a:r>
              <a:rPr lang="en-US" sz="1600" dirty="0"/>
              <a:t>, VGG19, </a:t>
            </a:r>
            <a:r>
              <a:rPr lang="en-US" sz="1600" dirty="0" err="1"/>
              <a:t>ResNet</a:t>
            </a:r>
            <a:r>
              <a:rPr lang="en-US" sz="1600" dirty="0"/>
              <a:t>, and Inception, we aim to accurately classify food images into three categories: pizza, burger, and ice cream. Our focus is on achieving high performance while avoiding overfitting through the utilization of transfer learning techniques.</a:t>
            </a:r>
          </a:p>
        </p:txBody>
      </p:sp>
      <p:grpSp>
        <p:nvGrpSpPr>
          <p:cNvPr id="688" name="Google Shape;688;p63"/>
          <p:cNvGrpSpPr/>
          <p:nvPr/>
        </p:nvGrpSpPr>
        <p:grpSpPr>
          <a:xfrm rot="5400000">
            <a:off x="416740" y="982095"/>
            <a:ext cx="871512" cy="467554"/>
            <a:chOff x="773350" y="518000"/>
            <a:chExt cx="2757950" cy="1479600"/>
          </a:xfrm>
        </p:grpSpPr>
        <p:sp>
          <p:nvSpPr>
            <p:cNvPr id="689" name="Google Shape;689;p63"/>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3"/>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3"/>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65"/>
          <p:cNvSpPr/>
          <p:nvPr/>
        </p:nvSpPr>
        <p:spPr>
          <a:xfrm>
            <a:off x="1660850" y="1885358"/>
            <a:ext cx="1372800" cy="13728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5"/>
          <p:cNvSpPr txBox="1">
            <a:spLocks noGrp="1"/>
          </p:cNvSpPr>
          <p:nvPr>
            <p:ph type="title"/>
          </p:nvPr>
        </p:nvSpPr>
        <p:spPr>
          <a:xfrm>
            <a:off x="3297400" y="1094806"/>
            <a:ext cx="4319100" cy="172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Problem Statement</a:t>
            </a:r>
            <a:endParaRPr dirty="0"/>
          </a:p>
        </p:txBody>
      </p:sp>
      <p:sp>
        <p:nvSpPr>
          <p:cNvPr id="721" name="Google Shape;721;p65"/>
          <p:cNvSpPr txBox="1">
            <a:spLocks noGrp="1"/>
          </p:cNvSpPr>
          <p:nvPr>
            <p:ph type="subTitle" idx="1"/>
          </p:nvPr>
        </p:nvSpPr>
        <p:spPr>
          <a:xfrm>
            <a:off x="3297400" y="2568228"/>
            <a:ext cx="4644333" cy="15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Create a food classification system using transfer learning to accurately categorize pizza, burger, and ice cream images, while mitigating overfitting and ensuring reliable classification performance for dietary analysis and food recommendation applications.</a:t>
            </a:r>
          </a:p>
        </p:txBody>
      </p:sp>
      <p:sp>
        <p:nvSpPr>
          <p:cNvPr id="722" name="Google Shape;722;p65"/>
          <p:cNvSpPr txBox="1">
            <a:spLocks noGrp="1"/>
          </p:cNvSpPr>
          <p:nvPr>
            <p:ph type="title" idx="2"/>
          </p:nvPr>
        </p:nvSpPr>
        <p:spPr>
          <a:xfrm>
            <a:off x="1527500" y="2146350"/>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78"/>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8"/>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8"/>
          <p:cNvSpPr txBox="1">
            <a:spLocks noGrp="1"/>
          </p:cNvSpPr>
          <p:nvPr>
            <p:ph type="title"/>
          </p:nvPr>
        </p:nvSpPr>
        <p:spPr>
          <a:xfrm>
            <a:off x="2058991" y="2482288"/>
            <a:ext cx="5544076" cy="99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Acquisition</a:t>
            </a:r>
            <a:endParaRPr dirty="0"/>
          </a:p>
        </p:txBody>
      </p:sp>
      <p:sp>
        <p:nvSpPr>
          <p:cNvPr id="982" name="Google Shape;982;p78"/>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984" name="Google Shape;984;p78"/>
          <p:cNvGrpSpPr/>
          <p:nvPr/>
        </p:nvGrpSpPr>
        <p:grpSpPr>
          <a:xfrm rot="5400000">
            <a:off x="7906992" y="4016075"/>
            <a:ext cx="1160092" cy="63948"/>
            <a:chOff x="3779200" y="1371600"/>
            <a:chExt cx="1992600" cy="109500"/>
          </a:xfrm>
        </p:grpSpPr>
        <p:sp>
          <p:nvSpPr>
            <p:cNvPr id="985" name="Google Shape;985;p78"/>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8"/>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8"/>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8"/>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8"/>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8"/>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78"/>
          <p:cNvGrpSpPr/>
          <p:nvPr/>
        </p:nvGrpSpPr>
        <p:grpSpPr>
          <a:xfrm rot="5400000">
            <a:off x="76917" y="1063475"/>
            <a:ext cx="1160092" cy="63948"/>
            <a:chOff x="3779200" y="1371600"/>
            <a:chExt cx="1992600" cy="109500"/>
          </a:xfrm>
        </p:grpSpPr>
        <p:sp>
          <p:nvSpPr>
            <p:cNvPr id="992" name="Google Shape;992;p78"/>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8"/>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8"/>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8"/>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8"/>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8"/>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78"/>
          <p:cNvGrpSpPr/>
          <p:nvPr/>
        </p:nvGrpSpPr>
        <p:grpSpPr>
          <a:xfrm>
            <a:off x="6487700" y="903313"/>
            <a:ext cx="1154625" cy="1014150"/>
            <a:chOff x="6487700" y="903313"/>
            <a:chExt cx="1154625" cy="1014150"/>
          </a:xfrm>
        </p:grpSpPr>
        <p:grpSp>
          <p:nvGrpSpPr>
            <p:cNvPr id="999" name="Google Shape;999;p78"/>
            <p:cNvGrpSpPr/>
            <p:nvPr/>
          </p:nvGrpSpPr>
          <p:grpSpPr>
            <a:xfrm flipH="1">
              <a:off x="6487700" y="1486963"/>
              <a:ext cx="1154625" cy="430500"/>
              <a:chOff x="4042650" y="642025"/>
              <a:chExt cx="1154625" cy="430500"/>
            </a:xfrm>
          </p:grpSpPr>
          <p:sp>
            <p:nvSpPr>
              <p:cNvPr id="1000" name="Google Shape;1000;p78"/>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8"/>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 name="Google Shape;1002;p78"/>
            <p:cNvSpPr/>
            <p:nvPr/>
          </p:nvSpPr>
          <p:spPr>
            <a:xfrm flipH="1">
              <a:off x="7144325" y="903313"/>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78"/>
          <p:cNvGrpSpPr/>
          <p:nvPr/>
        </p:nvGrpSpPr>
        <p:grpSpPr>
          <a:xfrm rot="-5400000" flipH="1">
            <a:off x="275992" y="1615985"/>
            <a:ext cx="2595103" cy="395086"/>
            <a:chOff x="779906" y="4390560"/>
            <a:chExt cx="3183394" cy="484590"/>
          </a:xfrm>
        </p:grpSpPr>
        <p:sp>
          <p:nvSpPr>
            <p:cNvPr id="1004" name="Google Shape;1004;p78"/>
            <p:cNvSpPr/>
            <p:nvPr/>
          </p:nvSpPr>
          <p:spPr>
            <a:xfrm>
              <a:off x="779906" y="4390560"/>
              <a:ext cx="2998690"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8"/>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9"/>
                                        </p:tgtEl>
                                        <p:attrNameLst>
                                          <p:attrName>style.visibility</p:attrName>
                                        </p:attrNameLst>
                                      </p:cBhvr>
                                      <p:to>
                                        <p:strVal val="visible"/>
                                      </p:to>
                                    </p:set>
                                    <p:animEffect transition="in" filter="fade">
                                      <p:cBhvr>
                                        <p:cTn id="7" dur="1000"/>
                                        <p:tgtEl>
                                          <p:spTgt spid="979"/>
                                        </p:tgtEl>
                                      </p:cBhvr>
                                    </p:animEffect>
                                  </p:childTnLst>
                                </p:cTn>
                              </p:par>
                              <p:par>
                                <p:cTn id="8" presetID="10" presetClass="entr" presetSubtype="0" fill="hold" nodeType="withEffect">
                                  <p:stCondLst>
                                    <p:cond delay="0"/>
                                  </p:stCondLst>
                                  <p:childTnLst>
                                    <p:set>
                                      <p:cBhvr>
                                        <p:cTn id="9" dur="1" fill="hold">
                                          <p:stCondLst>
                                            <p:cond delay="0"/>
                                          </p:stCondLst>
                                        </p:cTn>
                                        <p:tgtEl>
                                          <p:spTgt spid="982"/>
                                        </p:tgtEl>
                                        <p:attrNameLst>
                                          <p:attrName>style.visibility</p:attrName>
                                        </p:attrNameLst>
                                      </p:cBhvr>
                                      <p:to>
                                        <p:strVal val="visible"/>
                                      </p:to>
                                    </p:set>
                                    <p:animEffect transition="in" filter="fade">
                                      <p:cBhvr>
                                        <p:cTn id="10" dur="1000"/>
                                        <p:tgtEl>
                                          <p:spTgt spid="982"/>
                                        </p:tgtEl>
                                      </p:cBhvr>
                                    </p:animEffect>
                                  </p:childTnLst>
                                </p:cTn>
                              </p:par>
                              <p:par>
                                <p:cTn id="11" presetID="10" presetClass="entr" presetSubtype="0" fill="hold" nodeType="withEffect">
                                  <p:stCondLst>
                                    <p:cond delay="0"/>
                                  </p:stCondLst>
                                  <p:childTnLst>
                                    <p:set>
                                      <p:cBhvr>
                                        <p:cTn id="12" dur="1" fill="hold">
                                          <p:stCondLst>
                                            <p:cond delay="0"/>
                                          </p:stCondLst>
                                        </p:cTn>
                                        <p:tgtEl>
                                          <p:spTgt spid="981"/>
                                        </p:tgtEl>
                                        <p:attrNameLst>
                                          <p:attrName>style.visibility</p:attrName>
                                        </p:attrNameLst>
                                      </p:cBhvr>
                                      <p:to>
                                        <p:strVal val="visible"/>
                                      </p:to>
                                    </p:set>
                                    <p:animEffect transition="in" filter="fade">
                                      <p:cBhvr>
                                        <p:cTn id="13" dur="1000"/>
                                        <p:tgtEl>
                                          <p:spTgt spid="98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80"/>
                                        </p:tgtEl>
                                        <p:attrNameLst>
                                          <p:attrName>style.visibility</p:attrName>
                                        </p:attrNameLst>
                                      </p:cBhvr>
                                      <p:to>
                                        <p:strVal val="visible"/>
                                      </p:to>
                                    </p:set>
                                    <p:animEffect transition="in" filter="fade">
                                      <p:cBhvr>
                                        <p:cTn id="18" dur="1000"/>
                                        <p:tgtEl>
                                          <p:spTgt spid="9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1003"/>
                                        </p:tgtEl>
                                        <p:attrNameLst>
                                          <p:attrName>style.visibility</p:attrName>
                                        </p:attrNameLst>
                                      </p:cBhvr>
                                      <p:to>
                                        <p:strVal val="visible"/>
                                      </p:to>
                                    </p:set>
                                    <p:anim calcmode="lin" valueType="num">
                                      <p:cBhvr additive="base">
                                        <p:cTn id="23" dur="1000"/>
                                        <p:tgtEl>
                                          <p:spTgt spid="1003"/>
                                        </p:tgtEl>
                                        <p:attrNameLst>
                                          <p:attrName>ppt_y</p:attrName>
                                        </p:attrNameLst>
                                      </p:cBhvr>
                                      <p:tavLst>
                                        <p:tav tm="0">
                                          <p:val>
                                            <p:strVal val="#ppt_y-1"/>
                                          </p:val>
                                        </p:tav>
                                        <p:tav tm="100000">
                                          <p:val>
                                            <p:strVal val="#ppt_y"/>
                                          </p:val>
                                        </p:tav>
                                      </p:tavLst>
                                    </p:anim>
                                  </p:childTnLst>
                                </p:cTn>
                              </p:par>
                              <p:par>
                                <p:cTn id="24" presetID="2" presetClass="entr" presetSubtype="1" fill="hold" nodeType="withEffect">
                                  <p:stCondLst>
                                    <p:cond delay="0"/>
                                  </p:stCondLst>
                                  <p:childTnLst>
                                    <p:set>
                                      <p:cBhvr>
                                        <p:cTn id="25" dur="1" fill="hold">
                                          <p:stCondLst>
                                            <p:cond delay="0"/>
                                          </p:stCondLst>
                                        </p:cTn>
                                        <p:tgtEl>
                                          <p:spTgt spid="998"/>
                                        </p:tgtEl>
                                        <p:attrNameLst>
                                          <p:attrName>style.visibility</p:attrName>
                                        </p:attrNameLst>
                                      </p:cBhvr>
                                      <p:to>
                                        <p:strVal val="visible"/>
                                      </p:to>
                                    </p:set>
                                    <p:anim calcmode="lin" valueType="num">
                                      <p:cBhvr additive="base">
                                        <p:cTn id="26" dur="1000"/>
                                        <p:tgtEl>
                                          <p:spTgt spid="9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3BE2A3-1EC0-FA9E-7D22-307E6B20CED8}"/>
              </a:ext>
            </a:extLst>
          </p:cNvPr>
          <p:cNvSpPr txBox="1">
            <a:spLocks/>
          </p:cNvSpPr>
          <p:nvPr/>
        </p:nvSpPr>
        <p:spPr>
          <a:xfrm>
            <a:off x="3224031" y="438140"/>
            <a:ext cx="2695935" cy="3776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IBM Plex Sans"/>
              <a:buNone/>
              <a:defRPr sz="60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2pPr>
            <a:lvl3pPr marR="0" lvl="2"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3pPr>
            <a:lvl4pPr marR="0" lvl="3"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4pPr>
            <a:lvl5pPr marR="0" lvl="4"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5pPr>
            <a:lvl6pPr marR="0" lvl="5"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6pPr>
            <a:lvl7pPr marR="0" lvl="6"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7pPr>
            <a:lvl8pPr marR="0" lvl="7"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8pPr>
            <a:lvl9pPr marR="0" lvl="8"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9pPr>
          </a:lstStyle>
          <a:p>
            <a:pPr algn="ctr"/>
            <a:r>
              <a:rPr lang="en-US" sz="2800" dirty="0"/>
              <a:t>Instagram</a:t>
            </a:r>
          </a:p>
        </p:txBody>
      </p:sp>
      <p:sp>
        <p:nvSpPr>
          <p:cNvPr id="2" name="Google Shape;1012;p79">
            <a:extLst>
              <a:ext uri="{FF2B5EF4-FFF2-40B4-BE49-F238E27FC236}">
                <a16:creationId xmlns:a16="http://schemas.microsoft.com/office/drawing/2014/main" id="{45072888-E453-DA42-48F7-A69B33C60F19}"/>
              </a:ext>
            </a:extLst>
          </p:cNvPr>
          <p:cNvSpPr txBox="1">
            <a:spLocks/>
          </p:cNvSpPr>
          <p:nvPr/>
        </p:nvSpPr>
        <p:spPr>
          <a:xfrm>
            <a:off x="604673" y="928625"/>
            <a:ext cx="7994442"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The dataset for food classification was obtained from Instagram, comprising images of pizza, burger, and ice cream, enabling the development of a food classification system using transfer learning.</a:t>
            </a:r>
          </a:p>
        </p:txBody>
      </p:sp>
      <p:pic>
        <p:nvPicPr>
          <p:cNvPr id="5" name="Picture 4">
            <a:extLst>
              <a:ext uri="{FF2B5EF4-FFF2-40B4-BE49-F238E27FC236}">
                <a16:creationId xmlns:a16="http://schemas.microsoft.com/office/drawing/2014/main" id="{9963AE93-90AB-6B47-9F29-8D1D7C23BB7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540878" y="329797"/>
            <a:ext cx="358125" cy="358125"/>
          </a:xfrm>
          <a:prstGeom prst="rect">
            <a:avLst/>
          </a:prstGeom>
        </p:spPr>
      </p:pic>
      <p:pic>
        <p:nvPicPr>
          <p:cNvPr id="10" name="Picture 9">
            <a:extLst>
              <a:ext uri="{FF2B5EF4-FFF2-40B4-BE49-F238E27FC236}">
                <a16:creationId xmlns:a16="http://schemas.microsoft.com/office/drawing/2014/main" id="{50378BFB-BFB6-ADCD-FE51-055A61105F2B}"/>
              </a:ext>
            </a:extLst>
          </p:cNvPr>
          <p:cNvPicPr>
            <a:picLocks noChangeAspect="1"/>
          </p:cNvPicPr>
          <p:nvPr/>
        </p:nvPicPr>
        <p:blipFill>
          <a:blip r:embed="rId4"/>
          <a:stretch>
            <a:fillRect/>
          </a:stretch>
        </p:blipFill>
        <p:spPr>
          <a:xfrm>
            <a:off x="604674" y="1913609"/>
            <a:ext cx="2568633" cy="2354580"/>
          </a:xfrm>
          <a:prstGeom prst="rect">
            <a:avLst/>
          </a:prstGeom>
        </p:spPr>
      </p:pic>
      <p:pic>
        <p:nvPicPr>
          <p:cNvPr id="12" name="Picture 11">
            <a:extLst>
              <a:ext uri="{FF2B5EF4-FFF2-40B4-BE49-F238E27FC236}">
                <a16:creationId xmlns:a16="http://schemas.microsoft.com/office/drawing/2014/main" id="{38F33D65-A229-D465-3850-AA1C678B5F70}"/>
              </a:ext>
            </a:extLst>
          </p:cNvPr>
          <p:cNvPicPr>
            <a:picLocks noChangeAspect="1"/>
          </p:cNvPicPr>
          <p:nvPr/>
        </p:nvPicPr>
        <p:blipFill>
          <a:blip r:embed="rId5"/>
          <a:stretch>
            <a:fillRect/>
          </a:stretch>
        </p:blipFill>
        <p:spPr>
          <a:xfrm>
            <a:off x="3335549" y="1913610"/>
            <a:ext cx="2563454" cy="2354580"/>
          </a:xfrm>
          <a:prstGeom prst="rect">
            <a:avLst/>
          </a:prstGeom>
        </p:spPr>
      </p:pic>
      <p:pic>
        <p:nvPicPr>
          <p:cNvPr id="14" name="Picture 13">
            <a:extLst>
              <a:ext uri="{FF2B5EF4-FFF2-40B4-BE49-F238E27FC236}">
                <a16:creationId xmlns:a16="http://schemas.microsoft.com/office/drawing/2014/main" id="{CA4D8F06-05B5-B118-A970-9909FB395279}"/>
              </a:ext>
            </a:extLst>
          </p:cNvPr>
          <p:cNvPicPr>
            <a:picLocks noChangeAspect="1"/>
          </p:cNvPicPr>
          <p:nvPr/>
        </p:nvPicPr>
        <p:blipFill>
          <a:blip r:embed="rId6"/>
          <a:stretch>
            <a:fillRect/>
          </a:stretch>
        </p:blipFill>
        <p:spPr>
          <a:xfrm>
            <a:off x="6061244" y="1913609"/>
            <a:ext cx="2537871" cy="2354580"/>
          </a:xfrm>
          <a:prstGeom prst="rect">
            <a:avLst/>
          </a:prstGeom>
        </p:spPr>
      </p:pic>
    </p:spTree>
    <p:extLst>
      <p:ext uri="{BB962C8B-B14F-4D97-AF65-F5344CB8AC3E}">
        <p14:creationId xmlns:p14="http://schemas.microsoft.com/office/powerpoint/2010/main" val="2181943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78"/>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8"/>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8"/>
          <p:cNvSpPr txBox="1">
            <a:spLocks noGrp="1"/>
          </p:cNvSpPr>
          <p:nvPr>
            <p:ph type="title"/>
          </p:nvPr>
        </p:nvSpPr>
        <p:spPr>
          <a:xfrm>
            <a:off x="2058991" y="2482288"/>
            <a:ext cx="5544076" cy="99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Preparation</a:t>
            </a:r>
            <a:endParaRPr dirty="0"/>
          </a:p>
        </p:txBody>
      </p:sp>
      <p:sp>
        <p:nvSpPr>
          <p:cNvPr id="982" name="Google Shape;982;p78"/>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984" name="Google Shape;984;p78"/>
          <p:cNvGrpSpPr/>
          <p:nvPr/>
        </p:nvGrpSpPr>
        <p:grpSpPr>
          <a:xfrm rot="5400000">
            <a:off x="7906992" y="4016075"/>
            <a:ext cx="1160092" cy="63948"/>
            <a:chOff x="3779200" y="1371600"/>
            <a:chExt cx="1992600" cy="109500"/>
          </a:xfrm>
        </p:grpSpPr>
        <p:sp>
          <p:nvSpPr>
            <p:cNvPr id="985" name="Google Shape;985;p78"/>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8"/>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8"/>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8"/>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8"/>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8"/>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78"/>
          <p:cNvGrpSpPr/>
          <p:nvPr/>
        </p:nvGrpSpPr>
        <p:grpSpPr>
          <a:xfrm rot="5400000">
            <a:off x="76917" y="1063475"/>
            <a:ext cx="1160092" cy="63948"/>
            <a:chOff x="3779200" y="1371600"/>
            <a:chExt cx="1992600" cy="109500"/>
          </a:xfrm>
        </p:grpSpPr>
        <p:sp>
          <p:nvSpPr>
            <p:cNvPr id="992" name="Google Shape;992;p78"/>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8"/>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8"/>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8"/>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8"/>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8"/>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78"/>
          <p:cNvGrpSpPr/>
          <p:nvPr/>
        </p:nvGrpSpPr>
        <p:grpSpPr>
          <a:xfrm>
            <a:off x="6487700" y="903313"/>
            <a:ext cx="1154625" cy="1014150"/>
            <a:chOff x="6487700" y="903313"/>
            <a:chExt cx="1154625" cy="1014150"/>
          </a:xfrm>
        </p:grpSpPr>
        <p:grpSp>
          <p:nvGrpSpPr>
            <p:cNvPr id="999" name="Google Shape;999;p78"/>
            <p:cNvGrpSpPr/>
            <p:nvPr/>
          </p:nvGrpSpPr>
          <p:grpSpPr>
            <a:xfrm flipH="1">
              <a:off x="6487700" y="1486963"/>
              <a:ext cx="1154625" cy="430500"/>
              <a:chOff x="4042650" y="642025"/>
              <a:chExt cx="1154625" cy="430500"/>
            </a:xfrm>
          </p:grpSpPr>
          <p:sp>
            <p:nvSpPr>
              <p:cNvPr id="1000" name="Google Shape;1000;p78"/>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8"/>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 name="Google Shape;1002;p78"/>
            <p:cNvSpPr/>
            <p:nvPr/>
          </p:nvSpPr>
          <p:spPr>
            <a:xfrm flipH="1">
              <a:off x="7144325" y="903313"/>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78"/>
          <p:cNvGrpSpPr/>
          <p:nvPr/>
        </p:nvGrpSpPr>
        <p:grpSpPr>
          <a:xfrm rot="-5400000" flipH="1">
            <a:off x="275992" y="1615985"/>
            <a:ext cx="2595103" cy="395086"/>
            <a:chOff x="779906" y="4390560"/>
            <a:chExt cx="3183394" cy="484590"/>
          </a:xfrm>
        </p:grpSpPr>
        <p:sp>
          <p:nvSpPr>
            <p:cNvPr id="1004" name="Google Shape;1004;p78"/>
            <p:cNvSpPr/>
            <p:nvPr/>
          </p:nvSpPr>
          <p:spPr>
            <a:xfrm>
              <a:off x="779906" y="4390560"/>
              <a:ext cx="2998690"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8"/>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2667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9"/>
                                        </p:tgtEl>
                                        <p:attrNameLst>
                                          <p:attrName>style.visibility</p:attrName>
                                        </p:attrNameLst>
                                      </p:cBhvr>
                                      <p:to>
                                        <p:strVal val="visible"/>
                                      </p:to>
                                    </p:set>
                                    <p:animEffect transition="in" filter="fade">
                                      <p:cBhvr>
                                        <p:cTn id="7" dur="1000"/>
                                        <p:tgtEl>
                                          <p:spTgt spid="979"/>
                                        </p:tgtEl>
                                      </p:cBhvr>
                                    </p:animEffect>
                                  </p:childTnLst>
                                </p:cTn>
                              </p:par>
                              <p:par>
                                <p:cTn id="8" presetID="10" presetClass="entr" presetSubtype="0" fill="hold" nodeType="withEffect">
                                  <p:stCondLst>
                                    <p:cond delay="0"/>
                                  </p:stCondLst>
                                  <p:childTnLst>
                                    <p:set>
                                      <p:cBhvr>
                                        <p:cTn id="9" dur="1" fill="hold">
                                          <p:stCondLst>
                                            <p:cond delay="0"/>
                                          </p:stCondLst>
                                        </p:cTn>
                                        <p:tgtEl>
                                          <p:spTgt spid="982"/>
                                        </p:tgtEl>
                                        <p:attrNameLst>
                                          <p:attrName>style.visibility</p:attrName>
                                        </p:attrNameLst>
                                      </p:cBhvr>
                                      <p:to>
                                        <p:strVal val="visible"/>
                                      </p:to>
                                    </p:set>
                                    <p:animEffect transition="in" filter="fade">
                                      <p:cBhvr>
                                        <p:cTn id="10" dur="1000"/>
                                        <p:tgtEl>
                                          <p:spTgt spid="982"/>
                                        </p:tgtEl>
                                      </p:cBhvr>
                                    </p:animEffect>
                                  </p:childTnLst>
                                </p:cTn>
                              </p:par>
                              <p:par>
                                <p:cTn id="11" presetID="10" presetClass="entr" presetSubtype="0" fill="hold" nodeType="withEffect">
                                  <p:stCondLst>
                                    <p:cond delay="0"/>
                                  </p:stCondLst>
                                  <p:childTnLst>
                                    <p:set>
                                      <p:cBhvr>
                                        <p:cTn id="12" dur="1" fill="hold">
                                          <p:stCondLst>
                                            <p:cond delay="0"/>
                                          </p:stCondLst>
                                        </p:cTn>
                                        <p:tgtEl>
                                          <p:spTgt spid="981"/>
                                        </p:tgtEl>
                                        <p:attrNameLst>
                                          <p:attrName>style.visibility</p:attrName>
                                        </p:attrNameLst>
                                      </p:cBhvr>
                                      <p:to>
                                        <p:strVal val="visible"/>
                                      </p:to>
                                    </p:set>
                                    <p:animEffect transition="in" filter="fade">
                                      <p:cBhvr>
                                        <p:cTn id="13" dur="1000"/>
                                        <p:tgtEl>
                                          <p:spTgt spid="98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80"/>
                                        </p:tgtEl>
                                        <p:attrNameLst>
                                          <p:attrName>style.visibility</p:attrName>
                                        </p:attrNameLst>
                                      </p:cBhvr>
                                      <p:to>
                                        <p:strVal val="visible"/>
                                      </p:to>
                                    </p:set>
                                    <p:animEffect transition="in" filter="fade">
                                      <p:cBhvr>
                                        <p:cTn id="18" dur="1000"/>
                                        <p:tgtEl>
                                          <p:spTgt spid="9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1003"/>
                                        </p:tgtEl>
                                        <p:attrNameLst>
                                          <p:attrName>style.visibility</p:attrName>
                                        </p:attrNameLst>
                                      </p:cBhvr>
                                      <p:to>
                                        <p:strVal val="visible"/>
                                      </p:to>
                                    </p:set>
                                    <p:anim calcmode="lin" valueType="num">
                                      <p:cBhvr additive="base">
                                        <p:cTn id="23" dur="1000"/>
                                        <p:tgtEl>
                                          <p:spTgt spid="1003"/>
                                        </p:tgtEl>
                                        <p:attrNameLst>
                                          <p:attrName>ppt_y</p:attrName>
                                        </p:attrNameLst>
                                      </p:cBhvr>
                                      <p:tavLst>
                                        <p:tav tm="0">
                                          <p:val>
                                            <p:strVal val="#ppt_y-1"/>
                                          </p:val>
                                        </p:tav>
                                        <p:tav tm="100000">
                                          <p:val>
                                            <p:strVal val="#ppt_y"/>
                                          </p:val>
                                        </p:tav>
                                      </p:tavLst>
                                    </p:anim>
                                  </p:childTnLst>
                                </p:cTn>
                              </p:par>
                              <p:par>
                                <p:cTn id="24" presetID="2" presetClass="entr" presetSubtype="1" fill="hold" nodeType="withEffect">
                                  <p:stCondLst>
                                    <p:cond delay="0"/>
                                  </p:stCondLst>
                                  <p:childTnLst>
                                    <p:set>
                                      <p:cBhvr>
                                        <p:cTn id="25" dur="1" fill="hold">
                                          <p:stCondLst>
                                            <p:cond delay="0"/>
                                          </p:stCondLst>
                                        </p:cTn>
                                        <p:tgtEl>
                                          <p:spTgt spid="998"/>
                                        </p:tgtEl>
                                        <p:attrNameLst>
                                          <p:attrName>style.visibility</p:attrName>
                                        </p:attrNameLst>
                                      </p:cBhvr>
                                      <p:to>
                                        <p:strVal val="visible"/>
                                      </p:to>
                                    </p:set>
                                    <p:anim calcmode="lin" valueType="num">
                                      <p:cBhvr additive="base">
                                        <p:cTn id="26" dur="1000"/>
                                        <p:tgtEl>
                                          <p:spTgt spid="9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4C2C2-B9B1-04F3-6125-D7946651F277}"/>
              </a:ext>
            </a:extLst>
          </p:cNvPr>
          <p:cNvSpPr>
            <a:spLocks noGrp="1"/>
          </p:cNvSpPr>
          <p:nvPr>
            <p:ph type="title"/>
          </p:nvPr>
        </p:nvSpPr>
        <p:spPr/>
        <p:txBody>
          <a:bodyPr/>
          <a:lstStyle/>
          <a:p>
            <a:r>
              <a:rPr lang="en-PK" dirty="0"/>
              <a:t>Image Collection</a:t>
            </a:r>
          </a:p>
        </p:txBody>
      </p:sp>
      <p:sp>
        <p:nvSpPr>
          <p:cNvPr id="3" name="Google Shape;1012;p79">
            <a:extLst>
              <a:ext uri="{FF2B5EF4-FFF2-40B4-BE49-F238E27FC236}">
                <a16:creationId xmlns:a16="http://schemas.microsoft.com/office/drawing/2014/main" id="{281B0800-58DB-98E4-4D14-DFDDACF7F845}"/>
              </a:ext>
            </a:extLst>
          </p:cNvPr>
          <p:cNvSpPr txBox="1">
            <a:spLocks/>
          </p:cNvSpPr>
          <p:nvPr/>
        </p:nvSpPr>
        <p:spPr>
          <a:xfrm>
            <a:off x="720000" y="1187760"/>
            <a:ext cx="7372440"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600" b="0" i="0" dirty="0">
                <a:solidFill>
                  <a:schemeClr val="bg1"/>
                </a:solidFill>
                <a:effectLst/>
                <a:latin typeface="Söhne"/>
              </a:rPr>
              <a:t>Images of pizza, burger, and ice cream were collected from Instagram using relevant hashtags and location-based searches, resulting in a diverse dataset representing different variations of the food categories.</a:t>
            </a:r>
          </a:p>
        </p:txBody>
      </p:sp>
      <p:pic>
        <p:nvPicPr>
          <p:cNvPr id="4" name="Picture 3">
            <a:extLst>
              <a:ext uri="{FF2B5EF4-FFF2-40B4-BE49-F238E27FC236}">
                <a16:creationId xmlns:a16="http://schemas.microsoft.com/office/drawing/2014/main" id="{BCCF08C7-F895-D7F7-2C2D-B7F8AA59A468}"/>
              </a:ext>
            </a:extLst>
          </p:cNvPr>
          <p:cNvPicPr>
            <a:picLocks noChangeAspect="1"/>
          </p:cNvPicPr>
          <p:nvPr/>
        </p:nvPicPr>
        <p:blipFill>
          <a:blip r:embed="rId2"/>
          <a:stretch>
            <a:fillRect/>
          </a:stretch>
        </p:blipFill>
        <p:spPr>
          <a:xfrm>
            <a:off x="1169456" y="2103447"/>
            <a:ext cx="2039696" cy="1869721"/>
          </a:xfrm>
          <a:prstGeom prst="rect">
            <a:avLst/>
          </a:prstGeom>
        </p:spPr>
      </p:pic>
      <p:pic>
        <p:nvPicPr>
          <p:cNvPr id="5" name="Picture 4">
            <a:extLst>
              <a:ext uri="{FF2B5EF4-FFF2-40B4-BE49-F238E27FC236}">
                <a16:creationId xmlns:a16="http://schemas.microsoft.com/office/drawing/2014/main" id="{9D7A0584-91C9-3D0C-B759-B5C856A07CC0}"/>
              </a:ext>
            </a:extLst>
          </p:cNvPr>
          <p:cNvPicPr>
            <a:picLocks noChangeAspect="1"/>
          </p:cNvPicPr>
          <p:nvPr/>
        </p:nvPicPr>
        <p:blipFill>
          <a:blip r:embed="rId3"/>
          <a:stretch>
            <a:fillRect/>
          </a:stretch>
        </p:blipFill>
        <p:spPr>
          <a:xfrm>
            <a:off x="3554208" y="2103448"/>
            <a:ext cx="2035583" cy="1869721"/>
          </a:xfrm>
          <a:prstGeom prst="rect">
            <a:avLst/>
          </a:prstGeom>
        </p:spPr>
      </p:pic>
      <p:pic>
        <p:nvPicPr>
          <p:cNvPr id="6" name="Picture 5">
            <a:extLst>
              <a:ext uri="{FF2B5EF4-FFF2-40B4-BE49-F238E27FC236}">
                <a16:creationId xmlns:a16="http://schemas.microsoft.com/office/drawing/2014/main" id="{B4584E5E-03B1-4219-651F-75BCCCE08504}"/>
              </a:ext>
            </a:extLst>
          </p:cNvPr>
          <p:cNvPicPr>
            <a:picLocks noChangeAspect="1"/>
          </p:cNvPicPr>
          <p:nvPr/>
        </p:nvPicPr>
        <p:blipFill>
          <a:blip r:embed="rId4"/>
          <a:stretch>
            <a:fillRect/>
          </a:stretch>
        </p:blipFill>
        <p:spPr>
          <a:xfrm>
            <a:off x="5959276" y="2103447"/>
            <a:ext cx="2015268" cy="1869721"/>
          </a:xfrm>
          <a:prstGeom prst="rect">
            <a:avLst/>
          </a:prstGeom>
        </p:spPr>
      </p:pic>
    </p:spTree>
    <p:extLst>
      <p:ext uri="{BB962C8B-B14F-4D97-AF65-F5344CB8AC3E}">
        <p14:creationId xmlns:p14="http://schemas.microsoft.com/office/powerpoint/2010/main" val="1963362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CE293-4129-FF6F-3747-F1C72E0745F8}"/>
              </a:ext>
            </a:extLst>
          </p:cNvPr>
          <p:cNvSpPr>
            <a:spLocks noGrp="1"/>
          </p:cNvSpPr>
          <p:nvPr>
            <p:ph type="title"/>
          </p:nvPr>
        </p:nvSpPr>
        <p:spPr/>
        <p:txBody>
          <a:bodyPr/>
          <a:lstStyle/>
          <a:p>
            <a:r>
              <a:rPr lang="en-PK" dirty="0"/>
              <a:t>Data Cleaning</a:t>
            </a:r>
          </a:p>
        </p:txBody>
      </p:sp>
      <p:sp>
        <p:nvSpPr>
          <p:cNvPr id="4" name="Google Shape;1012;p79">
            <a:extLst>
              <a:ext uri="{FF2B5EF4-FFF2-40B4-BE49-F238E27FC236}">
                <a16:creationId xmlns:a16="http://schemas.microsoft.com/office/drawing/2014/main" id="{D161EE3C-4107-F527-13F3-487C1E2E2B70}"/>
              </a:ext>
            </a:extLst>
          </p:cNvPr>
          <p:cNvSpPr txBox="1">
            <a:spLocks/>
          </p:cNvSpPr>
          <p:nvPr/>
        </p:nvSpPr>
        <p:spPr>
          <a:xfrm>
            <a:off x="720000" y="1187760"/>
            <a:ext cx="7372440"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600" b="0" i="0" dirty="0">
                <a:solidFill>
                  <a:schemeClr val="bg1"/>
                </a:solidFill>
                <a:effectLst/>
                <a:latin typeface="Söhne"/>
              </a:rPr>
              <a:t>Data Cleaning: The collected images were manually reviewed and irrelevant or low-quality images were removed. Any watermarks, logos, or text overlays were also eliminated to ensure the focus is solely on the food items.</a:t>
            </a:r>
          </a:p>
        </p:txBody>
      </p:sp>
      <p:pic>
        <p:nvPicPr>
          <p:cNvPr id="6" name="Picture 5">
            <a:extLst>
              <a:ext uri="{FF2B5EF4-FFF2-40B4-BE49-F238E27FC236}">
                <a16:creationId xmlns:a16="http://schemas.microsoft.com/office/drawing/2014/main" id="{C7F814F8-8455-2B0A-1F1A-875B4602618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270000" y="2294580"/>
            <a:ext cx="2032000" cy="1524000"/>
          </a:xfrm>
          <a:prstGeom prst="rect">
            <a:avLst/>
          </a:prstGeom>
        </p:spPr>
      </p:pic>
      <p:pic>
        <p:nvPicPr>
          <p:cNvPr id="9" name="Picture 8">
            <a:extLst>
              <a:ext uri="{FF2B5EF4-FFF2-40B4-BE49-F238E27FC236}">
                <a16:creationId xmlns:a16="http://schemas.microsoft.com/office/drawing/2014/main" id="{CFBDFD3B-D78F-E9FE-3009-7CA87922269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785634" y="2145990"/>
            <a:ext cx="2019535" cy="1771650"/>
          </a:xfrm>
          <a:prstGeom prst="rect">
            <a:avLst/>
          </a:prstGeom>
        </p:spPr>
      </p:pic>
      <p:pic>
        <p:nvPicPr>
          <p:cNvPr id="12" name="Picture 11">
            <a:extLst>
              <a:ext uri="{FF2B5EF4-FFF2-40B4-BE49-F238E27FC236}">
                <a16:creationId xmlns:a16="http://schemas.microsoft.com/office/drawing/2014/main" id="{749D375C-761D-8F16-7CE6-0C4531DB1E0E}"/>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288803" y="1965015"/>
            <a:ext cx="1323910" cy="1990725"/>
          </a:xfrm>
          <a:prstGeom prst="rect">
            <a:avLst/>
          </a:prstGeom>
        </p:spPr>
      </p:pic>
    </p:spTree>
    <p:extLst>
      <p:ext uri="{BB962C8B-B14F-4D97-AF65-F5344CB8AC3E}">
        <p14:creationId xmlns:p14="http://schemas.microsoft.com/office/powerpoint/2010/main" val="67472597"/>
      </p:ext>
    </p:extLst>
  </p:cSld>
  <p:clrMapOvr>
    <a:masterClrMapping/>
  </p:clrMapOvr>
</p:sld>
</file>

<file path=ppt/theme/theme1.xml><?xml version="1.0" encoding="utf-8"?>
<a:theme xmlns:a="http://schemas.openxmlformats.org/drawingml/2006/main" name="Korean AI Agency Pitch Deck XL by Slidesgo">
  <a:themeElements>
    <a:clrScheme name="Simple Light">
      <a:dk1>
        <a:srgbClr val="000328"/>
      </a:dk1>
      <a:lt1>
        <a:srgbClr val="FFFFFF"/>
      </a:lt1>
      <a:dk2>
        <a:srgbClr val="E0A9A8"/>
      </a:dk2>
      <a:lt2>
        <a:srgbClr val="005C8F"/>
      </a:lt2>
      <a:accent1>
        <a:srgbClr val="6128F6"/>
      </a:accent1>
      <a:accent2>
        <a:srgbClr val="5C659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1207</TotalTime>
  <Words>321</Words>
  <Application>Microsoft Macintosh PowerPoint</Application>
  <PresentationFormat>On-screen Show (16:9)</PresentationFormat>
  <Paragraphs>56</Paragraphs>
  <Slides>25</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IBM Plex Sans</vt:lpstr>
      <vt:lpstr>Arial</vt:lpstr>
      <vt:lpstr>Söhne</vt:lpstr>
      <vt:lpstr>IBM Plex Sans Medium</vt:lpstr>
      <vt:lpstr>Korean AI Agency Pitch Deck XL by Slidesgo</vt:lpstr>
      <vt:lpstr>Food Classification</vt:lpstr>
      <vt:lpstr>Problem Statment</vt:lpstr>
      <vt:lpstr>Introduction</vt:lpstr>
      <vt:lpstr>Problem Statement</vt:lpstr>
      <vt:lpstr>Data Acquisition</vt:lpstr>
      <vt:lpstr>PowerPoint Presentation</vt:lpstr>
      <vt:lpstr>Data Preparation</vt:lpstr>
      <vt:lpstr>Image Collection</vt:lpstr>
      <vt:lpstr>Data Cleaning</vt:lpstr>
      <vt:lpstr>Train Test Split</vt:lpstr>
      <vt:lpstr>Models Training Testing</vt:lpstr>
      <vt:lpstr>Model Training Testing</vt:lpstr>
      <vt:lpstr>VGG19</vt:lpstr>
      <vt:lpstr>VGG19</vt:lpstr>
      <vt:lpstr>Resnet50</vt:lpstr>
      <vt:lpstr>Resnet50</vt:lpstr>
      <vt:lpstr>InceptionV3</vt:lpstr>
      <vt:lpstr>InceptionV3</vt:lpstr>
      <vt:lpstr>DenseNet121</vt:lpstr>
      <vt:lpstr>DenseNet121</vt:lpstr>
      <vt:lpstr>MobileNetV2</vt:lpstr>
      <vt:lpstr>MobileNetV2</vt:lpstr>
      <vt:lpstr>EfficientNet</vt:lpstr>
      <vt:lpstr>EfficientNet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Disease Prediction on Mango Trees</dc:title>
  <cp:lastModifiedBy>Ahad Anwar</cp:lastModifiedBy>
  <cp:revision>144</cp:revision>
  <dcterms:modified xsi:type="dcterms:W3CDTF">2023-06-13T10:09:13Z</dcterms:modified>
</cp:coreProperties>
</file>